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90" r:id="rId3"/>
    <p:sldId id="292" r:id="rId4"/>
    <p:sldId id="293" r:id="rId5"/>
    <p:sldId id="294" r:id="rId6"/>
    <p:sldId id="295" r:id="rId7"/>
    <p:sldId id="296" r:id="rId8"/>
    <p:sldId id="298" r:id="rId9"/>
    <p:sldId id="299" r:id="rId10"/>
    <p:sldId id="300" r:id="rId11"/>
    <p:sldId id="303" r:id="rId12"/>
    <p:sldId id="285"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omic Sans MS" panose="030F0702030302020204" pitchFamily="66"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Teko" panose="020B0604020202020204" charset="0"/>
      <p:bold r:id="rId27"/>
    </p:embeddedFont>
    <p:embeddedFont>
      <p:font typeface="Teko Medium" panose="020B060402020202020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2EDF44-7F8E-4724-8987-9EACE496F446}">
  <a:tblStyle styleId="{AE2EDF44-7F8E-4724-8987-9EACE496F44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51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23" name="Google Shape;42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2656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23" name="Google Shape;42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9168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68" name="Google Shape;76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9923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4" name="Google Shape;40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6785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56" name="Google Shape;65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3858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6667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28" name="Google Shape;62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2237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78" name="Google Shape;47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9762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21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23" name="Google Shape;42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3642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gif"/><Relationship Id="rId5" Type="http://schemas.openxmlformats.org/officeDocument/2006/relationships/image" Target="../media/image21.gif"/><Relationship Id="rId4" Type="http://schemas.openxmlformats.org/officeDocument/2006/relationships/image" Target="../media/image20.gif"/></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4.gif"/><Relationship Id="rId4" Type="http://schemas.openxmlformats.org/officeDocument/2006/relationships/image" Target="../media/image23.gi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g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t="7812" b="7811"/>
          <a:stretch/>
        </p:blipFill>
        <p:spPr>
          <a:xfrm>
            <a:off x="0" y="0"/>
            <a:ext cx="18288001" cy="10286999"/>
          </a:xfrm>
          <a:prstGeom prst="rect">
            <a:avLst/>
          </a:prstGeom>
          <a:noFill/>
          <a:ln>
            <a:noFill/>
          </a:ln>
        </p:spPr>
      </p:pic>
      <p:grpSp>
        <p:nvGrpSpPr>
          <p:cNvPr id="85" name="Google Shape;85;p13"/>
          <p:cNvGrpSpPr/>
          <p:nvPr/>
        </p:nvGrpSpPr>
        <p:grpSpPr>
          <a:xfrm>
            <a:off x="14866004" y="6140576"/>
            <a:ext cx="10980410" cy="11029628"/>
            <a:chOff x="1813" y="0"/>
            <a:chExt cx="809173" cy="812800"/>
          </a:xfrm>
        </p:grpSpPr>
        <p:sp>
          <p:nvSpPr>
            <p:cNvPr id="86" name="Google Shape;8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9" name="Google Shape;89;p13"/>
          <p:cNvSpPr txBox="1"/>
          <p:nvPr/>
        </p:nvSpPr>
        <p:spPr>
          <a:xfrm>
            <a:off x="2479040" y="3050308"/>
            <a:ext cx="13482319" cy="3822585"/>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uk-UA" sz="6900" b="0" i="0" u="none" strike="noStrike" cap="none" dirty="0">
                <a:solidFill>
                  <a:schemeClr val="lt1"/>
                </a:solidFill>
                <a:latin typeface="Comic Sans MS" panose="030F0702030302020204" pitchFamily="66" charset="0"/>
                <a:ea typeface="Teko Medium"/>
                <a:cs typeface="Teko Medium"/>
                <a:sym typeface="Teko Medium"/>
              </a:rPr>
              <a:t>П</a:t>
            </a:r>
            <a:r>
              <a:rPr lang="ru-RU" sz="6900" b="0" i="0" u="none" strike="noStrike" cap="none" dirty="0">
                <a:solidFill>
                  <a:schemeClr val="lt1"/>
                </a:solidFill>
                <a:latin typeface="Comic Sans MS" panose="030F0702030302020204" pitchFamily="66" charset="0"/>
                <a:ea typeface="Teko Medium"/>
                <a:cs typeface="Teko Medium"/>
                <a:sym typeface="Teko Medium"/>
              </a:rPr>
              <a:t>озиціонування та </a:t>
            </a:r>
            <a:r>
              <a:rPr lang="uk-UA" sz="6900" b="0" i="0" u="none" strike="noStrike" cap="none" dirty="0">
                <a:solidFill>
                  <a:schemeClr val="lt1"/>
                </a:solidFill>
                <a:latin typeface="Comic Sans MS" panose="030F0702030302020204" pitchFamily="66" charset="0"/>
                <a:ea typeface="Teko Medium"/>
                <a:cs typeface="Teko Medium"/>
                <a:sym typeface="Teko Medium"/>
              </a:rPr>
              <a:t>наслідування</a:t>
            </a:r>
            <a:r>
              <a:rPr lang="ru-RU" sz="6900" b="0" i="0" u="none" strike="noStrike" cap="none" dirty="0">
                <a:solidFill>
                  <a:schemeClr val="lt1"/>
                </a:solidFill>
                <a:latin typeface="Comic Sans MS" panose="030F0702030302020204" pitchFamily="66" charset="0"/>
                <a:ea typeface="Teko Medium"/>
                <a:cs typeface="Teko Medium"/>
                <a:sym typeface="Teko Medium"/>
              </a:rPr>
              <a:t> елементів, властивості таблиць, Flexbox</a:t>
            </a:r>
            <a:endParaRPr lang="en-US" sz="6900" dirty="0">
              <a:latin typeface="Comic Sans MS" panose="030F0702030302020204" pitchFamily="66" charset="0"/>
            </a:endParaRPr>
          </a:p>
        </p:txBody>
      </p:sp>
      <p:grpSp>
        <p:nvGrpSpPr>
          <p:cNvPr id="91" name="Google Shape;91;p13"/>
          <p:cNvGrpSpPr/>
          <p:nvPr/>
        </p:nvGrpSpPr>
        <p:grpSpPr>
          <a:xfrm>
            <a:off x="-1173901" y="-1098156"/>
            <a:ext cx="3452997" cy="3468475"/>
            <a:chOff x="1813" y="0"/>
            <a:chExt cx="809173" cy="812800"/>
          </a:xfrm>
        </p:grpSpPr>
        <p:sp>
          <p:nvSpPr>
            <p:cNvPr id="92" name="Google Shape;92;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cxnSp>
        <p:nvCxnSpPr>
          <p:cNvPr id="94" name="Google Shape;94;p13"/>
          <p:cNvCxnSpPr/>
          <p:nvPr/>
        </p:nvCxnSpPr>
        <p:spPr>
          <a:xfrm>
            <a:off x="-2693521" y="4895777"/>
            <a:ext cx="6492240" cy="0"/>
          </a:xfrm>
          <a:prstGeom prst="straightConnector1">
            <a:avLst/>
          </a:prstGeom>
          <a:noFill/>
          <a:ln w="57150" cap="flat" cmpd="sng">
            <a:solidFill>
              <a:srgbClr val="41B8D5"/>
            </a:solidFill>
            <a:prstDash val="solid"/>
            <a:round/>
            <a:headEnd type="none" w="sm" len="sm"/>
            <a:tailEnd type="none" w="sm" len="sm"/>
          </a:ln>
        </p:spPr>
      </p:cxnSp>
      <p:cxnSp>
        <p:nvCxnSpPr>
          <p:cNvPr id="95" name="Google Shape;95;p13"/>
          <p:cNvCxnSpPr/>
          <p:nvPr/>
        </p:nvCxnSpPr>
        <p:spPr>
          <a:xfrm>
            <a:off x="14535836" y="4924352"/>
            <a:ext cx="6492240" cy="0"/>
          </a:xfrm>
          <a:prstGeom prst="straightConnector1">
            <a:avLst/>
          </a:prstGeom>
          <a:noFill/>
          <a:ln w="57150" cap="flat" cmpd="sng">
            <a:solidFill>
              <a:srgbClr val="41B8D5"/>
            </a:solidFill>
            <a:prstDash val="solid"/>
            <a:round/>
            <a:headEnd type="none" w="sm" len="sm"/>
            <a:tailEnd type="none" w="sm" len="sm"/>
          </a:ln>
        </p:spPr>
      </p:cxnSp>
      <p:grpSp>
        <p:nvGrpSpPr>
          <p:cNvPr id="96" name="Google Shape;96;p13"/>
          <p:cNvGrpSpPr/>
          <p:nvPr/>
        </p:nvGrpSpPr>
        <p:grpSpPr>
          <a:xfrm>
            <a:off x="8244455" y="8312294"/>
            <a:ext cx="395370" cy="397142"/>
            <a:chOff x="1813" y="0"/>
            <a:chExt cx="809173" cy="812800"/>
          </a:xfrm>
        </p:grpSpPr>
        <p:sp>
          <p:nvSpPr>
            <p:cNvPr id="97" name="Google Shape;97;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99" name="Google Shape;99;p13"/>
          <p:cNvSpPr txBox="1"/>
          <p:nvPr/>
        </p:nvSpPr>
        <p:spPr>
          <a:xfrm>
            <a:off x="6680299" y="8862060"/>
            <a:ext cx="4927402"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uk-UA" sz="2400" dirty="0">
                <a:solidFill>
                  <a:srgbClr val="FFFFFF"/>
                </a:solidFill>
                <a:latin typeface="Comic Sans MS" panose="030F0702030302020204" pitchFamily="66" charset="0"/>
                <a:sym typeface="Montserrat"/>
              </a:rPr>
              <a:t>Мадей Андрій (501)</a:t>
            </a:r>
            <a:endParaRPr dirty="0">
              <a:latin typeface="Comic Sans MS" panose="030F0702030302020204" pitchFamily="66" charset="0"/>
            </a:endParaRPr>
          </a:p>
        </p:txBody>
      </p:sp>
      <p:grpSp>
        <p:nvGrpSpPr>
          <p:cNvPr id="100" name="Google Shape;100;p13"/>
          <p:cNvGrpSpPr/>
          <p:nvPr/>
        </p:nvGrpSpPr>
        <p:grpSpPr>
          <a:xfrm>
            <a:off x="8946315" y="8312294"/>
            <a:ext cx="395370" cy="397142"/>
            <a:chOff x="1813" y="0"/>
            <a:chExt cx="809173" cy="812800"/>
          </a:xfrm>
        </p:grpSpPr>
        <p:sp>
          <p:nvSpPr>
            <p:cNvPr id="101" name="Google Shape;101;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103" name="Google Shape;103;p13"/>
          <p:cNvGrpSpPr/>
          <p:nvPr/>
        </p:nvGrpSpPr>
        <p:grpSpPr>
          <a:xfrm>
            <a:off x="9648175" y="8312294"/>
            <a:ext cx="395370" cy="397142"/>
            <a:chOff x="1813" y="0"/>
            <a:chExt cx="809173" cy="812800"/>
          </a:xfrm>
        </p:grpSpPr>
        <p:sp>
          <p:nvSpPr>
            <p:cNvPr id="104" name="Google Shape;104;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30"/>
          <p:cNvPicPr preferRelativeResize="0"/>
          <p:nvPr/>
        </p:nvPicPr>
        <p:blipFill rotWithShape="1">
          <a:blip r:embed="rId3">
            <a:alphaModFix/>
          </a:blip>
          <a:srcRect t="7825" b="7824"/>
          <a:stretch/>
        </p:blipFill>
        <p:spPr>
          <a:xfrm>
            <a:off x="0" y="-170839"/>
            <a:ext cx="18288000" cy="10287000"/>
          </a:xfrm>
          <a:prstGeom prst="rect">
            <a:avLst/>
          </a:prstGeom>
          <a:noFill/>
          <a:ln>
            <a:noFill/>
          </a:ln>
        </p:spPr>
      </p:pic>
      <p:grpSp>
        <p:nvGrpSpPr>
          <p:cNvPr id="2" name="Google Shape;428;p30">
            <a:extLst>
              <a:ext uri="{FF2B5EF4-FFF2-40B4-BE49-F238E27FC236}">
                <a16:creationId xmlns:a16="http://schemas.microsoft.com/office/drawing/2014/main" id="{ADBC4700-0FED-722C-32D2-EC77DB942A17}"/>
              </a:ext>
            </a:extLst>
          </p:cNvPr>
          <p:cNvGrpSpPr/>
          <p:nvPr/>
        </p:nvGrpSpPr>
        <p:grpSpPr>
          <a:xfrm>
            <a:off x="870264" y="434439"/>
            <a:ext cx="9604696" cy="5009479"/>
            <a:chOff x="0" y="0"/>
            <a:chExt cx="5161003" cy="6679300"/>
          </a:xfrm>
        </p:grpSpPr>
        <p:sp>
          <p:nvSpPr>
            <p:cNvPr id="3" name="Google Shape;429;p30">
              <a:extLst>
                <a:ext uri="{FF2B5EF4-FFF2-40B4-BE49-F238E27FC236}">
                  <a16:creationId xmlns:a16="http://schemas.microsoft.com/office/drawing/2014/main" id="{08696A0F-5302-56F7-CA62-CA32B03BAD41}"/>
                </a:ext>
              </a:extLst>
            </p:cNvPr>
            <p:cNvSpPr txBox="1"/>
            <p:nvPr/>
          </p:nvSpPr>
          <p:spPr>
            <a:xfrm>
              <a:off x="0" y="0"/>
              <a:ext cx="5161003" cy="78790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uk-UA" sz="3200" b="1" dirty="0">
                  <a:solidFill>
                    <a:srgbClr val="60B3DD"/>
                  </a:solidFill>
                  <a:latin typeface="Montserrat"/>
                  <a:sym typeface="Montserrat"/>
                </a:rPr>
                <a:t>2. </a:t>
              </a:r>
              <a:r>
                <a:rPr lang="en-US" sz="3200" b="1" dirty="0">
                  <a:solidFill>
                    <a:srgbClr val="60B3DD"/>
                  </a:solidFill>
                  <a:latin typeface="Montserrat"/>
                  <a:sym typeface="Montserrat"/>
                </a:rPr>
                <a:t>Flex-</a:t>
              </a:r>
              <a:r>
                <a:rPr lang="uk-UA" sz="3200" b="1" dirty="0">
                  <a:solidFill>
                    <a:srgbClr val="60B3DD"/>
                  </a:solidFill>
                  <a:latin typeface="Montserrat"/>
                  <a:sym typeface="Montserrat"/>
                </a:rPr>
                <a:t>напрямок</a:t>
              </a:r>
              <a:endParaRPr dirty="0"/>
            </a:p>
          </p:txBody>
        </p:sp>
        <p:sp>
          <p:nvSpPr>
            <p:cNvPr id="4" name="Google Shape;430;p30">
              <a:extLst>
                <a:ext uri="{FF2B5EF4-FFF2-40B4-BE49-F238E27FC236}">
                  <a16:creationId xmlns:a16="http://schemas.microsoft.com/office/drawing/2014/main" id="{DF57D62A-01A6-8BE6-A42D-C3BBB0565FA6}"/>
                </a:ext>
              </a:extLst>
            </p:cNvPr>
            <p:cNvSpPr txBox="1"/>
            <p:nvPr/>
          </p:nvSpPr>
          <p:spPr>
            <a:xfrm>
              <a:off x="0" y="934142"/>
              <a:ext cx="5161003" cy="5745158"/>
            </a:xfrm>
            <a:prstGeom prst="rect">
              <a:avLst/>
            </a:prstGeom>
            <a:noFill/>
            <a:ln>
              <a:noFill/>
            </a:ln>
          </p:spPr>
          <p:txBody>
            <a:bodyPr spcFirstLastPara="1" wrap="square" lIns="0" tIns="0" rIns="0" bIns="0" anchor="t" anchorCtr="0">
              <a:spAutoFit/>
            </a:bodyPr>
            <a:lstStyle/>
            <a:p>
              <a:pPr>
                <a:lnSpc>
                  <a:spcPct val="139958"/>
                </a:lnSpc>
              </a:pPr>
              <a:r>
                <a:rPr lang="uk-UA" sz="2200" b="0" i="0" u="none" strike="noStrike" cap="none" dirty="0">
                  <a:solidFill>
                    <a:srgbClr val="FFFFFF"/>
                  </a:solidFill>
                  <a:latin typeface="Montserrat"/>
                  <a:ea typeface="Montserrat"/>
                  <a:cs typeface="Montserrat"/>
                  <a:sym typeface="Montserrat"/>
                </a:rPr>
                <a:t>Контейнер </a:t>
              </a:r>
              <a:r>
                <a:rPr lang="en-US" sz="2200" b="0" i="0" u="none" strike="noStrike" cap="none" dirty="0">
                  <a:solidFill>
                    <a:srgbClr val="FFFFFF"/>
                  </a:solidFill>
                  <a:latin typeface="Montserrat"/>
                  <a:ea typeface="Montserrat"/>
                  <a:cs typeface="Montserrat"/>
                  <a:sym typeface="Montserrat"/>
                </a:rPr>
                <a:t>Flexbox </a:t>
              </a:r>
              <a:r>
                <a:rPr lang="uk-UA" sz="2200" b="0" i="0" u="none" strike="noStrike" cap="none" dirty="0">
                  <a:solidFill>
                    <a:srgbClr val="FFFFFF"/>
                  </a:solidFill>
                  <a:latin typeface="Montserrat"/>
                  <a:ea typeface="Montserrat"/>
                  <a:cs typeface="Montserrat"/>
                  <a:sym typeface="Montserrat"/>
                </a:rPr>
                <a:t>має дві осі: головну вісь і поперечну вісь. За замовчуванням елементи розташовані вздовж головної осі зліва направо. Проте </a:t>
              </a:r>
              <a:r>
                <a:rPr lang="en-US" sz="2200" b="0" i="0" u="none" strike="noStrike" cap="none" dirty="0">
                  <a:solidFill>
                    <a:srgbClr val="FFFFFF"/>
                  </a:solidFill>
                  <a:latin typeface="Montserrat"/>
                  <a:ea typeface="Montserrat"/>
                  <a:cs typeface="Montserrat"/>
                  <a:sym typeface="Montserrat"/>
                </a:rPr>
                <a:t>Flex-direction </a:t>
              </a:r>
              <a:r>
                <a:rPr lang="uk-UA" sz="2200" b="0" i="0" u="none" strike="noStrike" cap="none" dirty="0">
                  <a:solidFill>
                    <a:srgbClr val="FFFFFF"/>
                  </a:solidFill>
                  <a:latin typeface="Montserrat"/>
                  <a:ea typeface="Montserrat"/>
                  <a:cs typeface="Montserrat"/>
                  <a:sym typeface="Montserrat"/>
                </a:rPr>
                <a:t>дає змогу обертати головну вісь і наші квадрати більше не будуть розміщені горизонтальною лінією.</a:t>
              </a:r>
            </a:p>
            <a:p>
              <a:pPr>
                <a:lnSpc>
                  <a:spcPct val="139958"/>
                </a:lnSpc>
              </a:pPr>
              <a:r>
                <a:rPr lang="uk-UA" sz="2200" b="0" i="0" u="none" strike="noStrike" cap="none" dirty="0">
                  <a:solidFill>
                    <a:srgbClr val="FFFFFF"/>
                  </a:solidFill>
                  <a:latin typeface="Montserrat"/>
                  <a:ea typeface="Montserrat"/>
                  <a:cs typeface="Montserrat"/>
                  <a:sym typeface="Montserrat"/>
                </a:rPr>
                <a:t>Важливо: «</a:t>
              </a:r>
              <a:r>
                <a:rPr lang="en-US" sz="2200" b="0" i="0" u="none" strike="noStrike" cap="none" dirty="0">
                  <a:solidFill>
                    <a:srgbClr val="FFFFFF"/>
                  </a:solidFill>
                  <a:latin typeface="Montserrat"/>
                  <a:ea typeface="Montserrat"/>
                  <a:cs typeface="Montserrat"/>
                  <a:sym typeface="Montserrat"/>
                </a:rPr>
                <a:t>flex-direction: column» </a:t>
              </a:r>
              <a:r>
                <a:rPr lang="uk-UA" sz="2200" b="0" i="0" u="none" strike="noStrike" cap="none" dirty="0">
                  <a:solidFill>
                    <a:srgbClr val="FFFFFF"/>
                  </a:solidFill>
                  <a:latin typeface="Montserrat"/>
                  <a:ea typeface="Montserrat"/>
                  <a:cs typeface="Montserrat"/>
                  <a:sym typeface="Montserrat"/>
                </a:rPr>
                <a:t>не вирівнює квадрати на поперечній осі замість головної осі. Він змушує саму головну вісь переходити від горизонтальної до вертикальної. Також є кілька інших варіантів для </a:t>
              </a:r>
              <a:r>
                <a:rPr lang="en-US" sz="2200" b="0" i="0" u="none" strike="noStrike" cap="none" dirty="0">
                  <a:solidFill>
                    <a:srgbClr val="FFFFFF"/>
                  </a:solidFill>
                  <a:latin typeface="Montserrat"/>
                  <a:ea typeface="Montserrat"/>
                  <a:cs typeface="Montserrat"/>
                  <a:sym typeface="Montserrat"/>
                </a:rPr>
                <a:t>flex-direction: row-reverse </a:t>
              </a:r>
              <a:r>
                <a:rPr lang="uk-UA" sz="2200" b="0" i="0" u="none" strike="noStrike" cap="none" dirty="0">
                  <a:solidFill>
                    <a:srgbClr val="FFFFFF"/>
                  </a:solidFill>
                  <a:latin typeface="Montserrat"/>
                  <a:ea typeface="Montserrat"/>
                  <a:cs typeface="Montserrat"/>
                  <a:sym typeface="Montserrat"/>
                </a:rPr>
                <a:t>та </a:t>
              </a:r>
              <a:r>
                <a:rPr lang="en-US" sz="2200" b="0" i="0" u="none" strike="noStrike" cap="none" dirty="0">
                  <a:solidFill>
                    <a:srgbClr val="FFFFFF"/>
                  </a:solidFill>
                  <a:latin typeface="Montserrat"/>
                  <a:ea typeface="Montserrat"/>
                  <a:cs typeface="Montserrat"/>
                  <a:sym typeface="Montserrat"/>
                </a:rPr>
                <a:t>column-reverse.</a:t>
              </a:r>
              <a:endParaRPr lang="en-US" sz="2200" dirty="0"/>
            </a:p>
          </p:txBody>
        </p:sp>
      </p:grpSp>
      <p:pic>
        <p:nvPicPr>
          <p:cNvPr id="6" name="Picture 5" descr="A picture containing screenshot, rectangle, text, design&#10;&#10;Description automatically generated">
            <a:extLst>
              <a:ext uri="{FF2B5EF4-FFF2-40B4-BE49-F238E27FC236}">
                <a16:creationId xmlns:a16="http://schemas.microsoft.com/office/drawing/2014/main" id="{1186DAE1-7CEF-EF0F-CEB4-DF7567DE03BB}"/>
              </a:ext>
            </a:extLst>
          </p:cNvPr>
          <p:cNvPicPr>
            <a:picLocks noChangeAspect="1"/>
          </p:cNvPicPr>
          <p:nvPr/>
        </p:nvPicPr>
        <p:blipFill>
          <a:blip r:embed="rId4"/>
          <a:stretch>
            <a:fillRect/>
          </a:stretch>
        </p:blipFill>
        <p:spPr>
          <a:xfrm>
            <a:off x="11556566" y="293025"/>
            <a:ext cx="6223434" cy="2683856"/>
          </a:xfrm>
          <a:prstGeom prst="rect">
            <a:avLst/>
          </a:prstGeom>
        </p:spPr>
      </p:pic>
      <p:pic>
        <p:nvPicPr>
          <p:cNvPr id="8" name="Picture 7" descr="A picture containing screenshot, text, rectangle, square&#10;&#10;Description automatically generated">
            <a:extLst>
              <a:ext uri="{FF2B5EF4-FFF2-40B4-BE49-F238E27FC236}">
                <a16:creationId xmlns:a16="http://schemas.microsoft.com/office/drawing/2014/main" id="{AD3BBD02-4DCC-7D72-D7E0-7FA2C304F7A9}"/>
              </a:ext>
            </a:extLst>
          </p:cNvPr>
          <p:cNvPicPr>
            <a:picLocks noChangeAspect="1"/>
          </p:cNvPicPr>
          <p:nvPr/>
        </p:nvPicPr>
        <p:blipFill>
          <a:blip r:embed="rId5"/>
          <a:stretch>
            <a:fillRect/>
          </a:stretch>
        </p:blipFill>
        <p:spPr>
          <a:xfrm>
            <a:off x="11556566" y="2976881"/>
            <a:ext cx="6223434" cy="2683856"/>
          </a:xfrm>
          <a:prstGeom prst="rect">
            <a:avLst/>
          </a:prstGeom>
        </p:spPr>
      </p:pic>
      <p:grpSp>
        <p:nvGrpSpPr>
          <p:cNvPr id="9" name="Google Shape;428;p30">
            <a:extLst>
              <a:ext uri="{FF2B5EF4-FFF2-40B4-BE49-F238E27FC236}">
                <a16:creationId xmlns:a16="http://schemas.microsoft.com/office/drawing/2014/main" id="{4AF99A0E-7BFF-2750-591E-4AE7FB2D12D4}"/>
              </a:ext>
            </a:extLst>
          </p:cNvPr>
          <p:cNvGrpSpPr/>
          <p:nvPr/>
        </p:nvGrpSpPr>
        <p:grpSpPr>
          <a:xfrm>
            <a:off x="8852526" y="5813221"/>
            <a:ext cx="8927474" cy="3716817"/>
            <a:chOff x="0" y="0"/>
            <a:chExt cx="5161003" cy="4955753"/>
          </a:xfrm>
        </p:grpSpPr>
        <p:sp>
          <p:nvSpPr>
            <p:cNvPr id="10" name="Google Shape;429;p30">
              <a:extLst>
                <a:ext uri="{FF2B5EF4-FFF2-40B4-BE49-F238E27FC236}">
                  <a16:creationId xmlns:a16="http://schemas.microsoft.com/office/drawing/2014/main" id="{6A2A0012-ACBD-8DB0-0E13-DFC7AFEEA64E}"/>
                </a:ext>
              </a:extLst>
            </p:cNvPr>
            <p:cNvSpPr txBox="1"/>
            <p:nvPr/>
          </p:nvSpPr>
          <p:spPr>
            <a:xfrm>
              <a:off x="0" y="0"/>
              <a:ext cx="5161003" cy="78790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a:solidFill>
                    <a:srgbClr val="60B3DD"/>
                  </a:solidFill>
                  <a:latin typeface="Montserrat"/>
                  <a:sym typeface="Montserrat"/>
                </a:rPr>
                <a:t>3. justify: content</a:t>
              </a:r>
              <a:endParaRPr lang="en-US" sz="3200" dirty="0"/>
            </a:p>
          </p:txBody>
        </p:sp>
        <p:sp>
          <p:nvSpPr>
            <p:cNvPr id="11" name="Google Shape;430;p30">
              <a:extLst>
                <a:ext uri="{FF2B5EF4-FFF2-40B4-BE49-F238E27FC236}">
                  <a16:creationId xmlns:a16="http://schemas.microsoft.com/office/drawing/2014/main" id="{4FC580B0-FD91-04D1-E607-8655581C2588}"/>
                </a:ext>
              </a:extLst>
            </p:cNvPr>
            <p:cNvSpPr txBox="1"/>
            <p:nvPr/>
          </p:nvSpPr>
          <p:spPr>
            <a:xfrm>
              <a:off x="0" y="934142"/>
              <a:ext cx="5161003" cy="4021611"/>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uk-UA" sz="2000" b="0" i="0" u="none" strike="noStrike" cap="none" dirty="0">
                  <a:solidFill>
                    <a:srgbClr val="FFFFFF"/>
                  </a:solidFill>
                  <a:latin typeface="Montserrat"/>
                  <a:ea typeface="Montserrat"/>
                  <a:cs typeface="Montserrat"/>
                  <a:sym typeface="Montserrat"/>
                </a:rPr>
                <a:t>Властивість </a:t>
              </a:r>
              <a:r>
                <a:rPr lang="en-US" sz="2000" b="0" i="0" u="none" strike="noStrike" cap="none" dirty="0">
                  <a:solidFill>
                    <a:srgbClr val="FFFFFF"/>
                  </a:solidFill>
                  <a:latin typeface="Montserrat"/>
                  <a:ea typeface="Montserrat"/>
                  <a:cs typeface="Montserrat"/>
                  <a:sym typeface="Montserrat"/>
                </a:rPr>
                <a:t>justify-content </a:t>
              </a:r>
              <a:r>
                <a:rPr lang="uk-UA" sz="2000" b="0" i="0" u="none" strike="noStrike" cap="none" dirty="0">
                  <a:solidFill>
                    <a:srgbClr val="FFFFFF"/>
                  </a:solidFill>
                  <a:latin typeface="Montserrat"/>
                  <a:ea typeface="Montserrat"/>
                  <a:cs typeface="Montserrat"/>
                  <a:sym typeface="Montserrat"/>
                </a:rPr>
                <a:t>використовується в контексті </a:t>
              </a:r>
              <a:r>
                <a:rPr lang="en-US" sz="2000" b="0" i="0" u="none" strike="noStrike" cap="none" dirty="0">
                  <a:solidFill>
                    <a:srgbClr val="FFFFFF"/>
                  </a:solidFill>
                  <a:latin typeface="Montserrat"/>
                  <a:ea typeface="Montserrat"/>
                  <a:cs typeface="Montserrat"/>
                  <a:sym typeface="Montserrat"/>
                </a:rPr>
                <a:t>flexbox, </a:t>
              </a:r>
              <a:r>
                <a:rPr lang="uk-UA" sz="2000" b="0" i="0" u="none" strike="noStrike" cap="none" dirty="0">
                  <a:solidFill>
                    <a:srgbClr val="FFFFFF"/>
                  </a:solidFill>
                  <a:latin typeface="Montserrat"/>
                  <a:ea typeface="Montserrat"/>
                  <a:cs typeface="Montserrat"/>
                  <a:sym typeface="Montserrat"/>
                </a:rPr>
                <a:t>щоб вирівнювати гнучкі елементи по головній осі внутрішнього контейнера. </a:t>
              </a:r>
              <a:r>
                <a:rPr lang="uk-UA" sz="2000" dirty="0">
                  <a:solidFill>
                    <a:srgbClr val="FFFFFF"/>
                  </a:solidFill>
                  <a:latin typeface="Montserrat"/>
                  <a:ea typeface="Montserrat"/>
                  <a:cs typeface="Montserrat"/>
                  <a:sym typeface="Montserrat"/>
                </a:rPr>
                <a:t>Вона </a:t>
              </a:r>
              <a:r>
                <a:rPr lang="uk-UA" sz="2000" b="0" i="0" u="none" strike="noStrike" cap="none" dirty="0">
                  <a:solidFill>
                    <a:srgbClr val="FFFFFF"/>
                  </a:solidFill>
                  <a:latin typeface="Montserrat"/>
                  <a:ea typeface="Montserrat"/>
                  <a:cs typeface="Montserrat"/>
                  <a:sym typeface="Montserrat"/>
                </a:rPr>
                <a:t>дозволяє контролювати розподіл простору між гнучкими елементами або відцентрувати їх відносно контейнера. Властивість </a:t>
              </a:r>
              <a:r>
                <a:rPr lang="en-US" sz="2000" b="0" i="0" u="none" strike="noStrike" cap="none" dirty="0">
                  <a:solidFill>
                    <a:srgbClr val="FFFFFF"/>
                  </a:solidFill>
                  <a:latin typeface="Montserrat"/>
                  <a:ea typeface="Montserrat"/>
                  <a:cs typeface="Montserrat"/>
                  <a:sym typeface="Montserrat"/>
                </a:rPr>
                <a:t>justify-content </a:t>
              </a:r>
              <a:r>
                <a:rPr lang="uk-UA" sz="2000" b="0" i="0" u="none" strike="noStrike" cap="none" dirty="0">
                  <a:solidFill>
                    <a:srgbClr val="FFFFFF"/>
                  </a:solidFill>
                  <a:latin typeface="Montserrat"/>
                  <a:ea typeface="Montserrat"/>
                  <a:cs typeface="Montserrat"/>
                  <a:sym typeface="Montserrat"/>
                </a:rPr>
                <a:t>має різні значення, такі як </a:t>
              </a:r>
              <a:r>
                <a:rPr lang="en-US" sz="2000" b="0" i="0" u="none" strike="noStrike" cap="none" dirty="0">
                  <a:solidFill>
                    <a:srgbClr val="FFFFFF"/>
                  </a:solidFill>
                  <a:latin typeface="Montserrat"/>
                  <a:ea typeface="Montserrat"/>
                  <a:cs typeface="Montserrat"/>
                  <a:sym typeface="Montserrat"/>
                </a:rPr>
                <a:t>flex-start, flex-end, center, space-between, space-around </a:t>
              </a:r>
              <a:r>
                <a:rPr lang="uk-UA" sz="2000" b="0" i="0" u="none" strike="noStrike" cap="none" dirty="0">
                  <a:solidFill>
                    <a:srgbClr val="FFFFFF"/>
                  </a:solidFill>
                  <a:latin typeface="Montserrat"/>
                  <a:ea typeface="Montserrat"/>
                  <a:cs typeface="Montserrat"/>
                  <a:sym typeface="Montserrat"/>
                </a:rPr>
                <a:t>та інші, що визначають розподіл простору між гнучкими елементами.</a:t>
              </a:r>
              <a:endParaRPr lang="en-US" sz="2000" dirty="0"/>
            </a:p>
          </p:txBody>
        </p:sp>
      </p:grpSp>
      <p:pic>
        <p:nvPicPr>
          <p:cNvPr id="12" name="Picture 11" descr="A blue rectangle with black text&#10;&#10;Description automatically generated with low confidence">
            <a:extLst>
              <a:ext uri="{FF2B5EF4-FFF2-40B4-BE49-F238E27FC236}">
                <a16:creationId xmlns:a16="http://schemas.microsoft.com/office/drawing/2014/main" id="{C35D48D0-FE3A-CF22-CA53-5DF969E5E3E4}"/>
              </a:ext>
            </a:extLst>
          </p:cNvPr>
          <p:cNvPicPr>
            <a:picLocks noChangeAspect="1"/>
          </p:cNvPicPr>
          <p:nvPr/>
        </p:nvPicPr>
        <p:blipFill>
          <a:blip r:embed="rId6"/>
          <a:stretch>
            <a:fillRect/>
          </a:stretch>
        </p:blipFill>
        <p:spPr>
          <a:xfrm>
            <a:off x="870264" y="6738171"/>
            <a:ext cx="7620000" cy="1704975"/>
          </a:xfrm>
          <a:prstGeom prst="rect">
            <a:avLst/>
          </a:prstGeom>
        </p:spPr>
      </p:pic>
    </p:spTree>
    <p:extLst>
      <p:ext uri="{BB962C8B-B14F-4D97-AF65-F5344CB8AC3E}">
        <p14:creationId xmlns:p14="http://schemas.microsoft.com/office/powerpoint/2010/main" val="1679914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30"/>
          <p:cNvPicPr preferRelativeResize="0"/>
          <p:nvPr/>
        </p:nvPicPr>
        <p:blipFill rotWithShape="1">
          <a:blip r:embed="rId3">
            <a:alphaModFix/>
          </a:blip>
          <a:srcRect t="7825" b="7824"/>
          <a:stretch/>
        </p:blipFill>
        <p:spPr>
          <a:xfrm>
            <a:off x="0" y="0"/>
            <a:ext cx="18288000" cy="10287000"/>
          </a:xfrm>
          <a:prstGeom prst="rect">
            <a:avLst/>
          </a:prstGeom>
          <a:noFill/>
          <a:ln>
            <a:noFill/>
          </a:ln>
        </p:spPr>
      </p:pic>
      <p:grpSp>
        <p:nvGrpSpPr>
          <p:cNvPr id="2" name="Google Shape;428;p30">
            <a:extLst>
              <a:ext uri="{FF2B5EF4-FFF2-40B4-BE49-F238E27FC236}">
                <a16:creationId xmlns:a16="http://schemas.microsoft.com/office/drawing/2014/main" id="{ADBC4700-0FED-722C-32D2-EC77DB942A17}"/>
              </a:ext>
            </a:extLst>
          </p:cNvPr>
          <p:cNvGrpSpPr/>
          <p:nvPr/>
        </p:nvGrpSpPr>
        <p:grpSpPr>
          <a:xfrm>
            <a:off x="870264" y="434439"/>
            <a:ext cx="8312448" cy="1002228"/>
            <a:chOff x="0" y="0"/>
            <a:chExt cx="5161003" cy="1336303"/>
          </a:xfrm>
        </p:grpSpPr>
        <p:sp>
          <p:nvSpPr>
            <p:cNvPr id="3" name="Google Shape;429;p30">
              <a:extLst>
                <a:ext uri="{FF2B5EF4-FFF2-40B4-BE49-F238E27FC236}">
                  <a16:creationId xmlns:a16="http://schemas.microsoft.com/office/drawing/2014/main" id="{08696A0F-5302-56F7-CA62-CA32B03BAD41}"/>
                </a:ext>
              </a:extLst>
            </p:cNvPr>
            <p:cNvSpPr txBox="1"/>
            <p:nvPr/>
          </p:nvSpPr>
          <p:spPr>
            <a:xfrm>
              <a:off x="0" y="0"/>
              <a:ext cx="5161003" cy="3447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dirty="0"/>
            </a:p>
          </p:txBody>
        </p:sp>
        <p:sp>
          <p:nvSpPr>
            <p:cNvPr id="4" name="Google Shape;430;p30">
              <a:extLst>
                <a:ext uri="{FF2B5EF4-FFF2-40B4-BE49-F238E27FC236}">
                  <a16:creationId xmlns:a16="http://schemas.microsoft.com/office/drawing/2014/main" id="{DF57D62A-01A6-8BE6-A42D-C3BBB0565FA6}"/>
                </a:ext>
              </a:extLst>
            </p:cNvPr>
            <p:cNvSpPr txBox="1"/>
            <p:nvPr/>
          </p:nvSpPr>
          <p:spPr>
            <a:xfrm>
              <a:off x="0" y="934142"/>
              <a:ext cx="5161003" cy="402161"/>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endParaRPr dirty="0"/>
            </a:p>
          </p:txBody>
        </p:sp>
      </p:grpSp>
      <p:grpSp>
        <p:nvGrpSpPr>
          <p:cNvPr id="12" name="Google Shape;428;p30">
            <a:extLst>
              <a:ext uri="{FF2B5EF4-FFF2-40B4-BE49-F238E27FC236}">
                <a16:creationId xmlns:a16="http://schemas.microsoft.com/office/drawing/2014/main" id="{D8CF4661-D2A2-0A3C-E562-12236C908058}"/>
              </a:ext>
            </a:extLst>
          </p:cNvPr>
          <p:cNvGrpSpPr/>
          <p:nvPr/>
        </p:nvGrpSpPr>
        <p:grpSpPr>
          <a:xfrm>
            <a:off x="870264" y="631313"/>
            <a:ext cx="8927474" cy="4147705"/>
            <a:chOff x="0" y="0"/>
            <a:chExt cx="5161003" cy="5530270"/>
          </a:xfrm>
        </p:grpSpPr>
        <p:sp>
          <p:nvSpPr>
            <p:cNvPr id="13" name="Google Shape;429;p30">
              <a:extLst>
                <a:ext uri="{FF2B5EF4-FFF2-40B4-BE49-F238E27FC236}">
                  <a16:creationId xmlns:a16="http://schemas.microsoft.com/office/drawing/2014/main" id="{79DB547E-4E58-A4FB-F182-9550C6100C28}"/>
                </a:ext>
              </a:extLst>
            </p:cNvPr>
            <p:cNvSpPr txBox="1"/>
            <p:nvPr/>
          </p:nvSpPr>
          <p:spPr>
            <a:xfrm>
              <a:off x="0" y="0"/>
              <a:ext cx="5161003" cy="78790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uk-UA" sz="3200" b="1" dirty="0">
                  <a:solidFill>
                    <a:srgbClr val="60B3DD"/>
                  </a:solidFill>
                  <a:latin typeface="Montserrat"/>
                  <a:sym typeface="Montserrat"/>
                </a:rPr>
                <a:t>4</a:t>
              </a:r>
              <a:r>
                <a:rPr lang="en-US" sz="3200" b="1" dirty="0">
                  <a:solidFill>
                    <a:srgbClr val="60B3DD"/>
                  </a:solidFill>
                  <a:latin typeface="Montserrat"/>
                  <a:sym typeface="Montserrat"/>
                </a:rPr>
                <a:t>. align-items</a:t>
              </a:r>
              <a:endParaRPr lang="en-US" sz="3200" dirty="0"/>
            </a:p>
          </p:txBody>
        </p:sp>
        <p:sp>
          <p:nvSpPr>
            <p:cNvPr id="14" name="Google Shape;430;p30">
              <a:extLst>
                <a:ext uri="{FF2B5EF4-FFF2-40B4-BE49-F238E27FC236}">
                  <a16:creationId xmlns:a16="http://schemas.microsoft.com/office/drawing/2014/main" id="{46918BCB-9607-46CA-B4C9-0CF1FF01A215}"/>
                </a:ext>
              </a:extLst>
            </p:cNvPr>
            <p:cNvSpPr txBox="1"/>
            <p:nvPr/>
          </p:nvSpPr>
          <p:spPr>
            <a:xfrm>
              <a:off x="0" y="934142"/>
              <a:ext cx="5161003" cy="4596128"/>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uk-UA" sz="2000" b="0" i="0" u="none" strike="noStrike" cap="none" dirty="0">
                  <a:solidFill>
                    <a:srgbClr val="FFFFFF"/>
                  </a:solidFill>
                  <a:latin typeface="Montserrat"/>
                  <a:ea typeface="Montserrat"/>
                  <a:cs typeface="Montserrat"/>
                  <a:sym typeface="Montserrat"/>
                </a:rPr>
                <a:t>Властивість </a:t>
              </a:r>
              <a:r>
                <a:rPr lang="en-US" sz="2000" b="0" i="0" u="none" strike="noStrike" cap="none" dirty="0">
                  <a:solidFill>
                    <a:srgbClr val="FFFFFF"/>
                  </a:solidFill>
                  <a:latin typeface="Montserrat"/>
                  <a:ea typeface="Montserrat"/>
                  <a:cs typeface="Montserrat"/>
                  <a:sym typeface="Montserrat"/>
                </a:rPr>
                <a:t>align-items </a:t>
              </a:r>
              <a:r>
                <a:rPr lang="uk-UA" sz="2000" b="0" i="0" u="none" strike="noStrike" cap="none" dirty="0">
                  <a:solidFill>
                    <a:srgbClr val="FFFFFF"/>
                  </a:solidFill>
                  <a:latin typeface="Montserrat"/>
                  <a:ea typeface="Montserrat"/>
                  <a:cs typeface="Montserrat"/>
                  <a:sym typeface="Montserrat"/>
                </a:rPr>
                <a:t>використовується для вертикального вирівнювання елементів в контейнері, що використовує </a:t>
              </a:r>
              <a:r>
                <a:rPr lang="en-US" sz="2000" b="0" i="0" u="none" strike="noStrike" cap="none" dirty="0">
                  <a:solidFill>
                    <a:srgbClr val="FFFFFF"/>
                  </a:solidFill>
                  <a:latin typeface="Montserrat"/>
                  <a:ea typeface="Montserrat"/>
                  <a:cs typeface="Montserrat"/>
                  <a:sym typeface="Montserrat"/>
                </a:rPr>
                <a:t>Flexbox. </a:t>
              </a:r>
              <a:r>
                <a:rPr lang="uk-UA" sz="2000" b="0" i="0" u="none" strike="noStrike" cap="none" dirty="0">
                  <a:solidFill>
                    <a:srgbClr val="FFFFFF"/>
                  </a:solidFill>
                  <a:latin typeface="Montserrat"/>
                  <a:ea typeface="Montserrat"/>
                  <a:cs typeface="Montserrat"/>
                  <a:sym typeface="Montserrat"/>
                </a:rPr>
                <a:t>Вона дозволяє контролювати вирівнювання елементів по вертикалі вздовж осі, перпендикулярної до головної осі. Значення </a:t>
              </a:r>
              <a:r>
                <a:rPr lang="en-US" sz="2000" b="0" i="0" u="none" strike="noStrike" cap="none" dirty="0">
                  <a:solidFill>
                    <a:srgbClr val="FFFFFF"/>
                  </a:solidFill>
                  <a:latin typeface="Montserrat"/>
                  <a:ea typeface="Montserrat"/>
                  <a:cs typeface="Montserrat"/>
                  <a:sym typeface="Montserrat"/>
                </a:rPr>
                <a:t>align-items </a:t>
              </a:r>
              <a:r>
                <a:rPr lang="uk-UA" sz="2000" b="0" i="0" u="none" strike="noStrike" cap="none" dirty="0">
                  <a:solidFill>
                    <a:srgbClr val="FFFFFF"/>
                  </a:solidFill>
                  <a:latin typeface="Montserrat"/>
                  <a:ea typeface="Montserrat"/>
                  <a:cs typeface="Montserrat"/>
                  <a:sym typeface="Montserrat"/>
                </a:rPr>
                <a:t>визначає, які елементи будуть вирівняні вгору або вниз відносно контейнера, якщо він має вільний простір по вертикалі. Наприклад, якщо встановити </a:t>
              </a:r>
              <a:r>
                <a:rPr lang="en-US" sz="2000" b="0" i="0" u="none" strike="noStrike" cap="none" dirty="0">
                  <a:solidFill>
                    <a:srgbClr val="FFFFFF"/>
                  </a:solidFill>
                  <a:latin typeface="Montserrat"/>
                  <a:ea typeface="Montserrat"/>
                  <a:cs typeface="Montserrat"/>
                  <a:sym typeface="Montserrat"/>
                </a:rPr>
                <a:t>align-items: center, </a:t>
              </a:r>
              <a:r>
                <a:rPr lang="uk-UA" sz="2000" b="0" i="0" u="none" strike="noStrike" cap="none" dirty="0">
                  <a:solidFill>
                    <a:srgbClr val="FFFFFF"/>
                  </a:solidFill>
                  <a:latin typeface="Montserrat"/>
                  <a:ea typeface="Montserrat"/>
                  <a:cs typeface="Montserrat"/>
                  <a:sym typeface="Montserrat"/>
                </a:rPr>
                <a:t>елементи будуть вирівняні по центру контейнера по вертикалі.</a:t>
              </a:r>
              <a:endParaRPr lang="en-US" sz="2000" dirty="0"/>
            </a:p>
          </p:txBody>
        </p:sp>
      </p:grpSp>
      <p:grpSp>
        <p:nvGrpSpPr>
          <p:cNvPr id="16" name="Google Shape;428;p30">
            <a:extLst>
              <a:ext uri="{FF2B5EF4-FFF2-40B4-BE49-F238E27FC236}">
                <a16:creationId xmlns:a16="http://schemas.microsoft.com/office/drawing/2014/main" id="{B7834631-860F-ED60-6E80-658C05672DB5}"/>
              </a:ext>
            </a:extLst>
          </p:cNvPr>
          <p:cNvGrpSpPr/>
          <p:nvPr/>
        </p:nvGrpSpPr>
        <p:grpSpPr>
          <a:xfrm>
            <a:off x="9567223" y="5617830"/>
            <a:ext cx="8927474" cy="3716817"/>
            <a:chOff x="0" y="0"/>
            <a:chExt cx="5161003" cy="4955751"/>
          </a:xfrm>
        </p:grpSpPr>
        <p:sp>
          <p:nvSpPr>
            <p:cNvPr id="17" name="Google Shape;429;p30">
              <a:extLst>
                <a:ext uri="{FF2B5EF4-FFF2-40B4-BE49-F238E27FC236}">
                  <a16:creationId xmlns:a16="http://schemas.microsoft.com/office/drawing/2014/main" id="{F88F2EFF-324D-D0B8-A3CB-DD92463262C5}"/>
                </a:ext>
              </a:extLst>
            </p:cNvPr>
            <p:cNvSpPr txBox="1"/>
            <p:nvPr/>
          </p:nvSpPr>
          <p:spPr>
            <a:xfrm>
              <a:off x="0" y="0"/>
              <a:ext cx="5161003" cy="7879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uk-UA" sz="3200" b="1" dirty="0">
                  <a:solidFill>
                    <a:srgbClr val="60B3DD"/>
                  </a:solidFill>
                  <a:latin typeface="Montserrat"/>
                  <a:sym typeface="Montserrat"/>
                </a:rPr>
                <a:t>5</a:t>
              </a:r>
              <a:r>
                <a:rPr lang="en-US" sz="3200" b="1" dirty="0">
                  <a:solidFill>
                    <a:srgbClr val="60B3DD"/>
                  </a:solidFill>
                  <a:latin typeface="Montserrat"/>
                  <a:sym typeface="Montserrat"/>
                </a:rPr>
                <a:t>. align-self</a:t>
              </a:r>
              <a:endParaRPr lang="en-US" sz="3200" dirty="0"/>
            </a:p>
          </p:txBody>
        </p:sp>
        <p:sp>
          <p:nvSpPr>
            <p:cNvPr id="18" name="Google Shape;430;p30">
              <a:extLst>
                <a:ext uri="{FF2B5EF4-FFF2-40B4-BE49-F238E27FC236}">
                  <a16:creationId xmlns:a16="http://schemas.microsoft.com/office/drawing/2014/main" id="{440AE422-DB50-DFD1-7F2B-02A4D01C9429}"/>
                </a:ext>
              </a:extLst>
            </p:cNvPr>
            <p:cNvSpPr txBox="1"/>
            <p:nvPr/>
          </p:nvSpPr>
          <p:spPr>
            <a:xfrm>
              <a:off x="0" y="934142"/>
              <a:ext cx="5161003" cy="4021609"/>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uk-UA" sz="2000" b="0" i="0" u="none" strike="noStrike" cap="none" dirty="0">
                  <a:solidFill>
                    <a:srgbClr val="FFFFFF"/>
                  </a:solidFill>
                  <a:latin typeface="Montserrat"/>
                  <a:ea typeface="Montserrat"/>
                  <a:cs typeface="Montserrat"/>
                  <a:sym typeface="Montserrat"/>
                </a:rPr>
                <a:t>Властивість </a:t>
              </a:r>
              <a:r>
                <a:rPr lang="uk-UA" sz="2000" dirty="0">
                  <a:solidFill>
                    <a:srgbClr val="FFFFFF"/>
                  </a:solidFill>
                  <a:latin typeface="Montserrat"/>
                  <a:ea typeface="Montserrat"/>
                  <a:cs typeface="Montserrat"/>
                  <a:sym typeface="Montserrat"/>
                </a:rPr>
                <a:t>же </a:t>
              </a:r>
              <a:r>
                <a:rPr lang="en-US" sz="2000" b="0" i="0" u="none" strike="noStrike" cap="none" dirty="0">
                  <a:solidFill>
                    <a:srgbClr val="FFFFFF"/>
                  </a:solidFill>
                  <a:latin typeface="Montserrat"/>
                  <a:ea typeface="Montserrat"/>
                  <a:cs typeface="Montserrat"/>
                  <a:sym typeface="Montserrat"/>
                </a:rPr>
                <a:t>align-self </a:t>
              </a:r>
              <a:r>
                <a:rPr lang="uk-UA" sz="2000" b="0" i="0" u="none" strike="noStrike" cap="none" dirty="0">
                  <a:solidFill>
                    <a:srgbClr val="FFFFFF"/>
                  </a:solidFill>
                  <a:latin typeface="Montserrat"/>
                  <a:ea typeface="Montserrat"/>
                  <a:cs typeface="Montserrat"/>
                  <a:sym typeface="Montserrat"/>
                </a:rPr>
                <a:t>використовується для вирівнювання конкретного елемента в напрямку перпендикулярному головному напрямку. Якщо властивість </a:t>
              </a:r>
              <a:r>
                <a:rPr lang="en-US" sz="2000" b="0" i="0" u="none" strike="noStrike" cap="none" dirty="0">
                  <a:solidFill>
                    <a:srgbClr val="FFFFFF"/>
                  </a:solidFill>
                  <a:latin typeface="Montserrat"/>
                  <a:ea typeface="Montserrat"/>
                  <a:cs typeface="Montserrat"/>
                  <a:sym typeface="Montserrat"/>
                </a:rPr>
                <a:t>align-self </a:t>
              </a:r>
              <a:r>
                <a:rPr lang="uk-UA" sz="2000" b="0" i="0" u="none" strike="noStrike" cap="none" dirty="0">
                  <a:solidFill>
                    <a:srgbClr val="FFFFFF"/>
                  </a:solidFill>
                  <a:latin typeface="Montserrat"/>
                  <a:ea typeface="Montserrat"/>
                  <a:cs typeface="Montserrat"/>
                  <a:sym typeface="Montserrat"/>
                </a:rPr>
                <a:t>задана для елемента, вона </a:t>
              </a:r>
              <a:r>
                <a:rPr lang="uk-UA" sz="2000" b="0" i="0" u="none" strike="noStrike" cap="none" dirty="0" err="1">
                  <a:solidFill>
                    <a:srgbClr val="FFFFFF"/>
                  </a:solidFill>
                  <a:latin typeface="Montserrat"/>
                  <a:ea typeface="Montserrat"/>
                  <a:cs typeface="Montserrat"/>
                  <a:sym typeface="Montserrat"/>
                </a:rPr>
                <a:t>перевизначає</a:t>
              </a:r>
              <a:r>
                <a:rPr lang="uk-UA" sz="2000" b="0" i="0" u="none" strike="noStrike" cap="none" dirty="0">
                  <a:solidFill>
                    <a:srgbClr val="FFFFFF"/>
                  </a:solidFill>
                  <a:latin typeface="Montserrat"/>
                  <a:ea typeface="Montserrat"/>
                  <a:cs typeface="Montserrat"/>
                  <a:sym typeface="Montserrat"/>
                </a:rPr>
                <a:t> значення властивості </a:t>
              </a:r>
              <a:r>
                <a:rPr lang="en-US" sz="2000" b="0" i="0" u="none" strike="noStrike" cap="none" dirty="0">
                  <a:solidFill>
                    <a:srgbClr val="FFFFFF"/>
                  </a:solidFill>
                  <a:latin typeface="Montserrat"/>
                  <a:ea typeface="Montserrat"/>
                  <a:cs typeface="Montserrat"/>
                  <a:sym typeface="Montserrat"/>
                </a:rPr>
                <a:t>align-items </a:t>
              </a:r>
              <a:r>
                <a:rPr lang="uk-UA" sz="2000" b="0" i="0" u="none" strike="noStrike" cap="none" dirty="0">
                  <a:solidFill>
                    <a:srgbClr val="FFFFFF"/>
                  </a:solidFill>
                  <a:latin typeface="Montserrat"/>
                  <a:ea typeface="Montserrat"/>
                  <a:cs typeface="Montserrat"/>
                  <a:sym typeface="Montserrat"/>
                </a:rPr>
                <a:t>для цього конкретного елемента. Це дозволяє надавати різні властивості вирівнювання для різних елементів всередині контейнера.</a:t>
              </a:r>
              <a:endParaRPr lang="en-US" sz="2000" dirty="0"/>
            </a:p>
          </p:txBody>
        </p:sp>
      </p:grpSp>
      <p:pic>
        <p:nvPicPr>
          <p:cNvPr id="20" name="Picture 19" descr="A blue rectangle with white text&#10;&#10;Description automatically generated with low confidence">
            <a:extLst>
              <a:ext uri="{FF2B5EF4-FFF2-40B4-BE49-F238E27FC236}">
                <a16:creationId xmlns:a16="http://schemas.microsoft.com/office/drawing/2014/main" id="{B7B5F04C-43E1-4119-B9C6-436E542A13DF}"/>
              </a:ext>
            </a:extLst>
          </p:cNvPr>
          <p:cNvPicPr>
            <a:picLocks noChangeAspect="1"/>
          </p:cNvPicPr>
          <p:nvPr/>
        </p:nvPicPr>
        <p:blipFill>
          <a:blip r:embed="rId4"/>
          <a:stretch>
            <a:fillRect/>
          </a:stretch>
        </p:blipFill>
        <p:spPr>
          <a:xfrm>
            <a:off x="1100778" y="6478449"/>
            <a:ext cx="7620000" cy="2390775"/>
          </a:xfrm>
          <a:prstGeom prst="rect">
            <a:avLst/>
          </a:prstGeom>
        </p:spPr>
      </p:pic>
      <p:pic>
        <p:nvPicPr>
          <p:cNvPr id="6" name="Picture 5" descr="A picture containing screenshot, text, rectangle, colorfulness&#10;&#10;Description automatically generated">
            <a:extLst>
              <a:ext uri="{FF2B5EF4-FFF2-40B4-BE49-F238E27FC236}">
                <a16:creationId xmlns:a16="http://schemas.microsoft.com/office/drawing/2014/main" id="{A1121439-87A8-B51F-087F-FE5B39500160}"/>
              </a:ext>
            </a:extLst>
          </p:cNvPr>
          <p:cNvPicPr>
            <a:picLocks noChangeAspect="1"/>
          </p:cNvPicPr>
          <p:nvPr/>
        </p:nvPicPr>
        <p:blipFill>
          <a:blip r:embed="rId5"/>
          <a:stretch>
            <a:fillRect/>
          </a:stretch>
        </p:blipFill>
        <p:spPr>
          <a:xfrm>
            <a:off x="10165247" y="555149"/>
            <a:ext cx="7620000" cy="3971925"/>
          </a:xfrm>
          <a:prstGeom prst="rect">
            <a:avLst/>
          </a:prstGeom>
        </p:spPr>
      </p:pic>
    </p:spTree>
    <p:extLst>
      <p:ext uri="{BB962C8B-B14F-4D97-AF65-F5344CB8AC3E}">
        <p14:creationId xmlns:p14="http://schemas.microsoft.com/office/powerpoint/2010/main" val="2897967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42"/>
          <p:cNvPicPr preferRelativeResize="0"/>
          <p:nvPr/>
        </p:nvPicPr>
        <p:blipFill rotWithShape="1">
          <a:blip r:embed="rId3">
            <a:alphaModFix/>
          </a:blip>
          <a:srcRect t="7825" b="7824"/>
          <a:stretch/>
        </p:blipFill>
        <p:spPr>
          <a:xfrm>
            <a:off x="0" y="0"/>
            <a:ext cx="18288000" cy="10287000"/>
          </a:xfrm>
          <a:prstGeom prst="rect">
            <a:avLst/>
          </a:prstGeom>
          <a:noFill/>
          <a:ln>
            <a:noFill/>
          </a:ln>
        </p:spPr>
      </p:pic>
      <p:cxnSp>
        <p:nvCxnSpPr>
          <p:cNvPr id="773" name="Google Shape;773;p42"/>
          <p:cNvCxnSpPr/>
          <p:nvPr/>
        </p:nvCxnSpPr>
        <p:spPr>
          <a:xfrm rot="-5412670">
            <a:off x="5334377" y="-1359699"/>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4" name="Google Shape;774;p42"/>
          <p:cNvCxnSpPr>
            <a:cxnSpLocks/>
          </p:cNvCxnSpPr>
          <p:nvPr/>
        </p:nvCxnSpPr>
        <p:spPr>
          <a:xfrm flipH="1" flipV="1">
            <a:off x="9101540" y="6776720"/>
            <a:ext cx="56344" cy="8586984"/>
          </a:xfrm>
          <a:prstGeom prst="straightConnector1">
            <a:avLst/>
          </a:prstGeom>
          <a:noFill/>
          <a:ln w="57150" cap="flat" cmpd="sng">
            <a:solidFill>
              <a:srgbClr val="41B8D5"/>
            </a:solidFill>
            <a:prstDash val="solid"/>
            <a:round/>
            <a:headEnd type="none" w="sm" len="sm"/>
            <a:tailEnd type="none" w="sm" len="sm"/>
          </a:ln>
        </p:spPr>
      </p:cxnSp>
      <p:cxnSp>
        <p:nvCxnSpPr>
          <p:cNvPr id="775" name="Google Shape;775;p42"/>
          <p:cNvCxnSpPr/>
          <p:nvPr/>
        </p:nvCxnSpPr>
        <p:spPr>
          <a:xfrm>
            <a:off x="-2738463" y="4681395"/>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6" name="Google Shape;776;p42"/>
          <p:cNvCxnSpPr/>
          <p:nvPr/>
        </p:nvCxnSpPr>
        <p:spPr>
          <a:xfrm>
            <a:off x="13492137" y="4624245"/>
            <a:ext cx="7534326" cy="0"/>
          </a:xfrm>
          <a:prstGeom prst="straightConnector1">
            <a:avLst/>
          </a:prstGeom>
          <a:noFill/>
          <a:ln w="57150" cap="flat" cmpd="sng">
            <a:solidFill>
              <a:srgbClr val="41B8D5"/>
            </a:solidFill>
            <a:prstDash val="solid"/>
            <a:round/>
            <a:headEnd type="none" w="sm" len="sm"/>
            <a:tailEnd type="none" w="sm" len="sm"/>
          </a:ln>
        </p:spPr>
      </p:cxnSp>
      <p:pic>
        <p:nvPicPr>
          <p:cNvPr id="3" name="Picture 2" descr="A group of yellow characters&#10;&#10;Description automatically generated with medium confidence">
            <a:extLst>
              <a:ext uri="{FF2B5EF4-FFF2-40B4-BE49-F238E27FC236}">
                <a16:creationId xmlns:a16="http://schemas.microsoft.com/office/drawing/2014/main" id="{FE17EB53-2628-24CE-1B0E-676E923C716B}"/>
              </a:ext>
            </a:extLst>
          </p:cNvPr>
          <p:cNvPicPr>
            <a:picLocks noChangeAspect="1"/>
          </p:cNvPicPr>
          <p:nvPr/>
        </p:nvPicPr>
        <p:blipFill>
          <a:blip r:embed="rId4"/>
          <a:stretch>
            <a:fillRect/>
          </a:stretch>
        </p:blipFill>
        <p:spPr>
          <a:xfrm>
            <a:off x="3901574" y="2248392"/>
            <a:ext cx="10512622" cy="4751705"/>
          </a:xfrm>
          <a:prstGeom prst="rect">
            <a:avLst/>
          </a:prstGeom>
        </p:spPr>
      </p:pic>
    </p:spTree>
    <p:extLst>
      <p:ext uri="{BB962C8B-B14F-4D97-AF65-F5344CB8AC3E}">
        <p14:creationId xmlns:p14="http://schemas.microsoft.com/office/powerpoint/2010/main" val="3087034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9"/>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410" name="Google Shape;410;p29"/>
          <p:cNvSpPr txBox="1"/>
          <p:nvPr/>
        </p:nvSpPr>
        <p:spPr>
          <a:xfrm>
            <a:off x="660400" y="574851"/>
            <a:ext cx="17200880" cy="1828193"/>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uk-UA" sz="9900" dirty="0">
                <a:solidFill>
                  <a:schemeClr val="lt1"/>
                </a:solidFill>
                <a:latin typeface="Comic Sans MS" panose="030F0702030302020204" pitchFamily="66" charset="0"/>
                <a:sym typeface="Teko Medium"/>
              </a:rPr>
              <a:t>Гнучкість </a:t>
            </a:r>
            <a:r>
              <a:rPr lang="en-US" sz="9900" dirty="0">
                <a:solidFill>
                  <a:schemeClr val="lt1"/>
                </a:solidFill>
                <a:latin typeface="Comic Sans MS" panose="030F0702030302020204" pitchFamily="66" charset="0"/>
                <a:sym typeface="Teko Medium"/>
              </a:rPr>
              <a:t>CSS </a:t>
            </a:r>
            <a:r>
              <a:rPr lang="uk-UA" sz="9900" dirty="0">
                <a:solidFill>
                  <a:schemeClr val="lt1"/>
                </a:solidFill>
                <a:latin typeface="Comic Sans MS" panose="030F0702030302020204" pitchFamily="66" charset="0"/>
                <a:sym typeface="Teko Medium"/>
              </a:rPr>
              <a:t>на прикладі:</a:t>
            </a:r>
            <a:endParaRPr sz="9900" dirty="0">
              <a:latin typeface="Comic Sans MS" panose="030F0702030302020204" pitchFamily="66" charset="0"/>
            </a:endParaRPr>
          </a:p>
        </p:txBody>
      </p:sp>
      <p:sp>
        <p:nvSpPr>
          <p:cNvPr id="411" name="Google Shape;411;p29"/>
          <p:cNvSpPr txBox="1"/>
          <p:nvPr/>
        </p:nvSpPr>
        <p:spPr>
          <a:xfrm>
            <a:off x="408771" y="8092978"/>
            <a:ext cx="5649954" cy="118186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uk-UA" sz="3200" b="1" i="0" u="none" strike="noStrike" cap="none" dirty="0">
                <a:solidFill>
                  <a:srgbClr val="60B3DD"/>
                </a:solidFill>
                <a:latin typeface="Montserrat"/>
                <a:ea typeface="Montserrat"/>
                <a:cs typeface="Montserrat"/>
                <a:sym typeface="Montserrat"/>
              </a:rPr>
              <a:t>позиціонування та наслідування елементів</a:t>
            </a:r>
            <a:endParaRPr dirty="0"/>
          </a:p>
        </p:txBody>
      </p:sp>
      <p:sp>
        <p:nvSpPr>
          <p:cNvPr id="412" name="Google Shape;412;p29"/>
          <p:cNvSpPr txBox="1"/>
          <p:nvPr/>
        </p:nvSpPr>
        <p:spPr>
          <a:xfrm>
            <a:off x="6798179" y="8473331"/>
            <a:ext cx="4808925"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uk-UA" sz="3200" b="1" dirty="0">
                <a:solidFill>
                  <a:srgbClr val="60B3DD"/>
                </a:solidFill>
                <a:latin typeface="Montserrat"/>
                <a:ea typeface="Montserrat"/>
                <a:cs typeface="Montserrat"/>
                <a:sym typeface="Montserrat"/>
              </a:rPr>
              <a:t>В</a:t>
            </a:r>
            <a:r>
              <a:rPr lang="uk-UA" sz="3200" b="1" i="0" u="none" strike="noStrike" cap="none" dirty="0">
                <a:solidFill>
                  <a:srgbClr val="60B3DD"/>
                </a:solidFill>
                <a:latin typeface="Montserrat"/>
                <a:ea typeface="Montserrat"/>
                <a:cs typeface="Montserrat"/>
                <a:sym typeface="Montserrat"/>
              </a:rPr>
              <a:t>ластивості таблиць</a:t>
            </a:r>
            <a:endParaRPr dirty="0"/>
          </a:p>
        </p:txBody>
      </p:sp>
      <p:sp>
        <p:nvSpPr>
          <p:cNvPr id="413" name="Google Shape;413;p29"/>
          <p:cNvSpPr txBox="1"/>
          <p:nvPr/>
        </p:nvSpPr>
        <p:spPr>
          <a:xfrm>
            <a:off x="12803480" y="8481000"/>
            <a:ext cx="4584125"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dirty="0">
                <a:solidFill>
                  <a:srgbClr val="60B3DD"/>
                </a:solidFill>
                <a:latin typeface="Montserrat"/>
                <a:ea typeface="Montserrat"/>
                <a:cs typeface="Montserrat"/>
                <a:sym typeface="Montserrat"/>
              </a:rPr>
              <a:t>Flexbox</a:t>
            </a:r>
            <a:endParaRPr dirty="0"/>
          </a:p>
        </p:txBody>
      </p:sp>
      <p:cxnSp>
        <p:nvCxnSpPr>
          <p:cNvPr id="417" name="Google Shape;417;p29"/>
          <p:cNvCxnSpPr/>
          <p:nvPr/>
        </p:nvCxnSpPr>
        <p:spPr>
          <a:xfrm rot="-17009">
            <a:off x="-174" y="2697957"/>
            <a:ext cx="18288144" cy="0"/>
          </a:xfrm>
          <a:prstGeom prst="straightConnector1">
            <a:avLst/>
          </a:prstGeom>
          <a:noFill/>
          <a:ln w="57150" cap="flat" cmpd="sng">
            <a:solidFill>
              <a:srgbClr val="41B8D5"/>
            </a:solidFill>
            <a:prstDash val="solid"/>
            <a:round/>
            <a:headEnd type="none" w="sm" len="sm"/>
            <a:tailEnd type="none" w="sm" len="sm"/>
          </a:ln>
        </p:spPr>
      </p:cxnSp>
      <p:cxnSp>
        <p:nvCxnSpPr>
          <p:cNvPr id="418" name="Google Shape;418;p29"/>
          <p:cNvCxnSpPr/>
          <p:nvPr/>
        </p:nvCxnSpPr>
        <p:spPr>
          <a:xfrm rot="-17009">
            <a:off x="-32" y="9345713"/>
            <a:ext cx="18288144" cy="0"/>
          </a:xfrm>
          <a:prstGeom prst="straightConnector1">
            <a:avLst/>
          </a:prstGeom>
          <a:noFill/>
          <a:ln w="57150" cap="flat" cmpd="sng">
            <a:solidFill>
              <a:srgbClr val="41B8D5"/>
            </a:solidFill>
            <a:prstDash val="solid"/>
            <a:round/>
            <a:headEnd type="none" w="sm" len="sm"/>
            <a:tailEnd type="none" w="sm" len="sm"/>
          </a:ln>
        </p:spPr>
      </p:cxnSp>
      <p:cxnSp>
        <p:nvCxnSpPr>
          <p:cNvPr id="419" name="Google Shape;419;p29"/>
          <p:cNvCxnSpPr>
            <a:cxnSpLocks/>
          </p:cNvCxnSpPr>
          <p:nvPr/>
        </p:nvCxnSpPr>
        <p:spPr>
          <a:xfrm flipH="1" flipV="1">
            <a:off x="6323838" y="2724151"/>
            <a:ext cx="27768" cy="6621562"/>
          </a:xfrm>
          <a:prstGeom prst="straightConnector1">
            <a:avLst/>
          </a:prstGeom>
          <a:noFill/>
          <a:ln w="57150" cap="flat" cmpd="sng">
            <a:solidFill>
              <a:srgbClr val="41B8D5"/>
            </a:solidFill>
            <a:prstDash val="solid"/>
            <a:round/>
            <a:headEnd type="none" w="sm" len="sm"/>
            <a:tailEnd type="none" w="sm" len="sm"/>
          </a:ln>
        </p:spPr>
      </p:cxnSp>
      <p:cxnSp>
        <p:nvCxnSpPr>
          <p:cNvPr id="420" name="Google Shape;420;p29"/>
          <p:cNvCxnSpPr>
            <a:cxnSpLocks/>
          </p:cNvCxnSpPr>
          <p:nvPr/>
        </p:nvCxnSpPr>
        <p:spPr>
          <a:xfrm flipV="1">
            <a:off x="12159479" y="2697957"/>
            <a:ext cx="0" cy="6647756"/>
          </a:xfrm>
          <a:prstGeom prst="straightConnector1">
            <a:avLst/>
          </a:prstGeom>
          <a:noFill/>
          <a:ln w="57150" cap="flat" cmpd="sng">
            <a:solidFill>
              <a:srgbClr val="41B8D5"/>
            </a:solidFill>
            <a:prstDash val="solid"/>
            <a:round/>
            <a:headEnd type="none" w="sm" len="sm"/>
            <a:tailEnd type="none" w="sm" len="sm"/>
          </a:ln>
        </p:spPr>
      </p:cxnSp>
      <p:pic>
        <p:nvPicPr>
          <p:cNvPr id="5" name="Picture 4" descr="A picture containing text, screenshot, font, design&#10;&#10;Description automatically generated">
            <a:extLst>
              <a:ext uri="{FF2B5EF4-FFF2-40B4-BE49-F238E27FC236}">
                <a16:creationId xmlns:a16="http://schemas.microsoft.com/office/drawing/2014/main" id="{928C2266-4BF4-54C1-CE3F-85E904515C09}"/>
              </a:ext>
            </a:extLst>
          </p:cNvPr>
          <p:cNvPicPr>
            <a:picLocks noChangeAspect="1"/>
          </p:cNvPicPr>
          <p:nvPr/>
        </p:nvPicPr>
        <p:blipFill>
          <a:blip r:embed="rId4"/>
          <a:stretch>
            <a:fillRect/>
          </a:stretch>
        </p:blipFill>
        <p:spPr>
          <a:xfrm>
            <a:off x="6490218" y="4082953"/>
            <a:ext cx="5530648" cy="3035032"/>
          </a:xfrm>
          <a:prstGeom prst="rect">
            <a:avLst/>
          </a:prstGeom>
        </p:spPr>
      </p:pic>
      <p:pic>
        <p:nvPicPr>
          <p:cNvPr id="7" name="Picture 6" descr="A screenshot of a cell phone&#10;&#10;Description automatically generated with medium confidence">
            <a:extLst>
              <a:ext uri="{FF2B5EF4-FFF2-40B4-BE49-F238E27FC236}">
                <a16:creationId xmlns:a16="http://schemas.microsoft.com/office/drawing/2014/main" id="{7E5894C1-6A7E-DEEB-B32B-75D0D66A193F}"/>
              </a:ext>
            </a:extLst>
          </p:cNvPr>
          <p:cNvPicPr>
            <a:picLocks noChangeAspect="1"/>
          </p:cNvPicPr>
          <p:nvPr/>
        </p:nvPicPr>
        <p:blipFill>
          <a:blip r:embed="rId5"/>
          <a:stretch>
            <a:fillRect/>
          </a:stretch>
        </p:blipFill>
        <p:spPr>
          <a:xfrm>
            <a:off x="13170681" y="2914269"/>
            <a:ext cx="4024176" cy="5338192"/>
          </a:xfrm>
          <a:prstGeom prst="rect">
            <a:avLst/>
          </a:prstGeom>
        </p:spPr>
      </p:pic>
      <p:pic>
        <p:nvPicPr>
          <p:cNvPr id="3" name="Picture 2" descr="A picture containing clothing, person, human face, child&#10;&#10;Description automatically generated">
            <a:extLst>
              <a:ext uri="{FF2B5EF4-FFF2-40B4-BE49-F238E27FC236}">
                <a16:creationId xmlns:a16="http://schemas.microsoft.com/office/drawing/2014/main" id="{61D4790D-5878-C863-A29C-31566981CDE4}"/>
              </a:ext>
            </a:extLst>
          </p:cNvPr>
          <p:cNvPicPr>
            <a:picLocks noChangeAspect="1"/>
          </p:cNvPicPr>
          <p:nvPr/>
        </p:nvPicPr>
        <p:blipFill>
          <a:blip r:embed="rId6"/>
          <a:stretch>
            <a:fillRect/>
          </a:stretch>
        </p:blipFill>
        <p:spPr>
          <a:xfrm>
            <a:off x="1912091" y="2756965"/>
            <a:ext cx="3119524" cy="5285018"/>
          </a:xfrm>
          <a:prstGeom prst="rect">
            <a:avLst/>
          </a:prstGeom>
        </p:spPr>
      </p:pic>
      <p:pic>
        <p:nvPicPr>
          <p:cNvPr id="6" name="Picture 5" descr="A red push pin on a black background&#10;&#10;Description automatically generated with medium confidence">
            <a:extLst>
              <a:ext uri="{FF2B5EF4-FFF2-40B4-BE49-F238E27FC236}">
                <a16:creationId xmlns:a16="http://schemas.microsoft.com/office/drawing/2014/main" id="{D3EF8A70-BDF5-0AAD-7570-E1CAD7F96B96}"/>
              </a:ext>
            </a:extLst>
          </p:cNvPr>
          <p:cNvPicPr>
            <a:picLocks noChangeAspect="1"/>
          </p:cNvPicPr>
          <p:nvPr/>
        </p:nvPicPr>
        <p:blipFill>
          <a:blip r:embed="rId7"/>
          <a:stretch>
            <a:fillRect/>
          </a:stretch>
        </p:blipFill>
        <p:spPr>
          <a:xfrm rot="3884951">
            <a:off x="2460642" y="1574128"/>
            <a:ext cx="2589735" cy="2589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Effect transition="in" filter="fade">
                                      <p:cBhvr>
                                        <p:cTn id="7" dur="5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1"/>
          <p:cNvPicPr preferRelativeResize="0"/>
          <p:nvPr/>
        </p:nvPicPr>
        <p:blipFill rotWithShape="1">
          <a:blip r:embed="rId3">
            <a:alphaModFix/>
          </a:blip>
          <a:srcRect t="7825" b="7824"/>
          <a:stretch/>
        </p:blipFill>
        <p:spPr>
          <a:xfrm>
            <a:off x="0" y="0"/>
            <a:ext cx="18288000" cy="10287000"/>
          </a:xfrm>
          <a:prstGeom prst="rect">
            <a:avLst/>
          </a:prstGeom>
          <a:noFill/>
          <a:ln>
            <a:noFill/>
          </a:ln>
        </p:spPr>
      </p:pic>
      <p:graphicFrame>
        <p:nvGraphicFramePr>
          <p:cNvPr id="230" name="Google Shape;230;p21"/>
          <p:cNvGraphicFramePr/>
          <p:nvPr>
            <p:extLst>
              <p:ext uri="{D42A27DB-BD31-4B8C-83A1-F6EECF244321}">
                <p14:modId xmlns:p14="http://schemas.microsoft.com/office/powerpoint/2010/main" val="2114198543"/>
              </p:ext>
            </p:extLst>
          </p:nvPr>
        </p:nvGraphicFramePr>
        <p:xfrm>
          <a:off x="983855" y="3255808"/>
          <a:ext cx="16275450" cy="6002500"/>
        </p:xfrm>
        <a:graphic>
          <a:graphicData uri="http://schemas.openxmlformats.org/drawingml/2006/table">
            <a:tbl>
              <a:tblPr>
                <a:noFill/>
                <a:tableStyleId>{AE2EDF44-7F8E-4724-8987-9EACE496F446}</a:tableStyleId>
              </a:tblPr>
              <a:tblGrid>
                <a:gridCol w="5425150">
                  <a:extLst>
                    <a:ext uri="{9D8B030D-6E8A-4147-A177-3AD203B41FA5}">
                      <a16:colId xmlns:a16="http://schemas.microsoft.com/office/drawing/2014/main" val="20000"/>
                    </a:ext>
                  </a:extLst>
                </a:gridCol>
                <a:gridCol w="5425150">
                  <a:extLst>
                    <a:ext uri="{9D8B030D-6E8A-4147-A177-3AD203B41FA5}">
                      <a16:colId xmlns:a16="http://schemas.microsoft.com/office/drawing/2014/main" val="20001"/>
                    </a:ext>
                  </a:extLst>
                </a:gridCol>
                <a:gridCol w="5425150">
                  <a:extLst>
                    <a:ext uri="{9D8B030D-6E8A-4147-A177-3AD203B41FA5}">
                      <a16:colId xmlns:a16="http://schemas.microsoft.com/office/drawing/2014/main" val="20002"/>
                    </a:ext>
                  </a:extLst>
                </a:gridCol>
              </a:tblGrid>
              <a:tr h="3001250">
                <a:tc>
                  <a:txBody>
                    <a:bodyPr/>
                    <a:lstStyle/>
                    <a:p>
                      <a:pPr marL="0" marR="0" lvl="0" indent="0" algn="ctr" rtl="0">
                        <a:lnSpc>
                          <a:spcPct val="140013"/>
                        </a:lnSpc>
                        <a:spcBef>
                          <a:spcPts val="0"/>
                        </a:spcBef>
                        <a:spcAft>
                          <a:spcPts val="0"/>
                        </a:spcAft>
                        <a:buNone/>
                      </a:pPr>
                      <a:r>
                        <a:rPr lang="en-US" sz="2999" b="1" u="none" strike="noStrike" cap="none" dirty="0">
                          <a:solidFill>
                            <a:srgbClr val="6CE5E8"/>
                          </a:solidFill>
                          <a:latin typeface="Comic Sans MS" panose="030F0702030302020204" pitchFamily="66" charset="0"/>
                          <a:ea typeface="Teko"/>
                          <a:cs typeface="Teko"/>
                          <a:sym typeface="Teko"/>
                        </a:rPr>
                        <a:t>position</a:t>
                      </a:r>
                      <a:r>
                        <a:rPr lang="uk-UA" sz="2999" b="1" u="none" strike="noStrike" cap="none" dirty="0">
                          <a:solidFill>
                            <a:srgbClr val="6CE5E8"/>
                          </a:solidFill>
                          <a:latin typeface="Comic Sans MS" panose="030F0702030302020204" pitchFamily="66" charset="0"/>
                          <a:ea typeface="Teko"/>
                          <a:cs typeface="Teko"/>
                          <a:sym typeface="Teko"/>
                        </a:rPr>
                        <a:t> …</a:t>
                      </a:r>
                    </a:p>
                    <a:p>
                      <a:pPr marL="0" marR="0" lvl="0" indent="0" algn="ctr" rtl="0">
                        <a:lnSpc>
                          <a:spcPct val="140013"/>
                        </a:lnSpc>
                        <a:spcBef>
                          <a:spcPts val="0"/>
                        </a:spcBef>
                        <a:spcAft>
                          <a:spcPts val="0"/>
                        </a:spcAft>
                        <a:buNone/>
                      </a:pPr>
                      <a:r>
                        <a:rPr lang="ru-RU" sz="2100" u="none" strike="noStrike" cap="none" dirty="0">
                          <a:solidFill>
                            <a:srgbClr val="60B3DD"/>
                          </a:solidFill>
                          <a:latin typeface="Comic Sans MS" panose="030F0702030302020204" pitchFamily="66" charset="0"/>
                          <a:ea typeface="Montserrat"/>
                          <a:cs typeface="Montserrat"/>
                          <a:sym typeface="Montserrat"/>
                        </a:rPr>
                        <a:t>визначає тип позиціонування елемента відносно його звичайного розташування в документі</a:t>
                      </a:r>
                      <a:endParaRPr dirty="0">
                        <a:latin typeface="Comic Sans MS" panose="030F0702030302020204" pitchFamily="66" charset="0"/>
                      </a:endParaRPr>
                    </a:p>
                  </a:txBody>
                  <a:tcPr marL="190500" marR="190500" marT="190500" marB="190500" anchor="ctr">
                    <a:lnL w="38100" cap="flat" cmpd="sng">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ru-RU" sz="3000" b="1" u="none" strike="noStrike" cap="none" dirty="0">
                          <a:solidFill>
                            <a:srgbClr val="6CE5E8"/>
                          </a:solidFill>
                          <a:latin typeface="Comic Sans MS" panose="030F0702030302020204" pitchFamily="66" charset="0"/>
                          <a:ea typeface="Teko"/>
                          <a:cs typeface="Teko"/>
                          <a:sym typeface="Teko"/>
                        </a:rPr>
                        <a:t>visibility …</a:t>
                      </a:r>
                    </a:p>
                    <a:p>
                      <a:pPr marL="0" marR="0" lvl="0" indent="0" algn="ctr" rtl="0">
                        <a:lnSpc>
                          <a:spcPct val="140013"/>
                        </a:lnSpc>
                        <a:spcBef>
                          <a:spcPts val="0"/>
                        </a:spcBef>
                        <a:spcAft>
                          <a:spcPts val="0"/>
                        </a:spcAft>
                        <a:buNone/>
                      </a:pPr>
                      <a:r>
                        <a:rPr lang="ru-RU" sz="2100" u="none" strike="noStrike" cap="none" dirty="0">
                          <a:solidFill>
                            <a:srgbClr val="60B3DD"/>
                          </a:solidFill>
                          <a:latin typeface="Comic Sans MS" panose="030F0702030302020204" pitchFamily="66" charset="0"/>
                          <a:ea typeface="Montserrat"/>
                          <a:cs typeface="Montserrat"/>
                          <a:sym typeface="Montserrat"/>
                        </a:rPr>
                        <a:t>визначає, чи буде видимий елемент на сторінці</a:t>
                      </a:r>
                      <a:endParaRPr lang="ru-RU" sz="2100" dirty="0">
                        <a:latin typeface="Comic Sans MS" panose="030F0702030302020204" pitchFamily="66" charset="0"/>
                      </a:endParaRPr>
                    </a:p>
                  </a:txBody>
                  <a:tcPr marL="190500" marR="190500" marT="190500" marB="190500" anchor="ctr">
                    <a:lnL w="38100" cap="flat" cmpd="sng">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2999" b="1" u="none" strike="noStrike" cap="none" dirty="0">
                          <a:solidFill>
                            <a:srgbClr val="6CE5E8"/>
                          </a:solidFill>
                          <a:latin typeface="Comic Sans MS" panose="030F0702030302020204" pitchFamily="66" charset="0"/>
                          <a:ea typeface="Teko"/>
                          <a:cs typeface="Teko"/>
                          <a:sym typeface="Teko"/>
                        </a:rPr>
                        <a:t>display</a:t>
                      </a:r>
                      <a:r>
                        <a:rPr lang="uk-UA" sz="2999" b="1" u="none" strike="noStrike" cap="none" dirty="0">
                          <a:solidFill>
                            <a:srgbClr val="6CE5E8"/>
                          </a:solidFill>
                          <a:latin typeface="Comic Sans MS" panose="030F0702030302020204" pitchFamily="66" charset="0"/>
                          <a:ea typeface="Teko"/>
                          <a:cs typeface="Teko"/>
                          <a:sym typeface="Teko"/>
                        </a:rPr>
                        <a:t> …</a:t>
                      </a:r>
                      <a:endParaRPr lang="en-US" sz="2999" b="1" u="none" strike="noStrike" cap="none" dirty="0">
                        <a:solidFill>
                          <a:srgbClr val="6CE5E8"/>
                        </a:solidFill>
                        <a:latin typeface="Comic Sans MS" panose="030F0702030302020204" pitchFamily="66" charset="0"/>
                        <a:ea typeface="Teko"/>
                        <a:cs typeface="Teko"/>
                        <a:sym typeface="Teko"/>
                      </a:endParaRPr>
                    </a:p>
                    <a:p>
                      <a:pPr marL="0" marR="0" lvl="0" indent="0" algn="ctr" rtl="0">
                        <a:lnSpc>
                          <a:spcPct val="140013"/>
                        </a:lnSpc>
                        <a:spcBef>
                          <a:spcPts val="0"/>
                        </a:spcBef>
                        <a:spcAft>
                          <a:spcPts val="0"/>
                        </a:spcAft>
                        <a:buNone/>
                      </a:pPr>
                      <a:r>
                        <a:rPr lang="uk-UA" sz="2100" u="none" strike="noStrike" cap="none" dirty="0">
                          <a:solidFill>
                            <a:srgbClr val="60B3DD"/>
                          </a:solidFill>
                          <a:latin typeface="Comic Sans MS" panose="030F0702030302020204" pitchFamily="66" charset="0"/>
                          <a:ea typeface="Montserrat"/>
                          <a:cs typeface="Montserrat"/>
                          <a:sym typeface="Montserrat"/>
                        </a:rPr>
                        <a:t>визначає тип контейнера, в якому елемент буде відображатись на сторінці</a:t>
                      </a:r>
                      <a:endParaRPr dirty="0">
                        <a:latin typeface="Comic Sans MS" panose="030F0702030302020204" pitchFamily="66" charset="0"/>
                      </a:endParaRPr>
                    </a:p>
                  </a:txBody>
                  <a:tcPr marL="190500" marR="190500" marT="190500" marB="190500" anchor="ctr">
                    <a:lnL w="38100" cap="flat" cmpd="sng">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extLst>
                  <a:ext uri="{0D108BD9-81ED-4DB2-BD59-A6C34878D82A}">
                    <a16:rowId xmlns:a16="http://schemas.microsoft.com/office/drawing/2014/main" val="10000"/>
                  </a:ext>
                </a:extLst>
              </a:tr>
              <a:tr h="3001250">
                <a:tc>
                  <a:txBody>
                    <a:bodyPr/>
                    <a:lstStyle/>
                    <a:p>
                      <a:pPr marL="0" marR="0" lvl="0" indent="0" algn="ctr" rtl="0">
                        <a:lnSpc>
                          <a:spcPct val="140013"/>
                        </a:lnSpc>
                        <a:spcBef>
                          <a:spcPts val="0"/>
                        </a:spcBef>
                        <a:spcAft>
                          <a:spcPts val="0"/>
                        </a:spcAft>
                        <a:buNone/>
                      </a:pPr>
                      <a:r>
                        <a:rPr lang="en-US" sz="2999" b="1" u="none" strike="noStrike" cap="none" dirty="0">
                          <a:solidFill>
                            <a:srgbClr val="6CE5E8"/>
                          </a:solidFill>
                          <a:latin typeface="Comic Sans MS" panose="030F0702030302020204" pitchFamily="66" charset="0"/>
                          <a:ea typeface="Teko"/>
                          <a:cs typeface="Teko"/>
                          <a:sym typeface="Teko"/>
                        </a:rPr>
                        <a:t>transform</a:t>
                      </a:r>
                      <a:endParaRPr lang="uk-UA" sz="2999" b="1" u="none" strike="noStrike" cap="none" dirty="0">
                        <a:solidFill>
                          <a:srgbClr val="6CE5E8"/>
                        </a:solidFill>
                        <a:latin typeface="Comic Sans MS" panose="030F0702030302020204" pitchFamily="66" charset="0"/>
                        <a:ea typeface="Teko"/>
                        <a:cs typeface="Teko"/>
                        <a:sym typeface="Teko"/>
                      </a:endParaRPr>
                    </a:p>
                    <a:p>
                      <a:pPr marL="0" marR="0" lvl="0" indent="0" algn="ctr" rtl="0">
                        <a:lnSpc>
                          <a:spcPct val="140013"/>
                        </a:lnSpc>
                        <a:spcBef>
                          <a:spcPts val="0"/>
                        </a:spcBef>
                        <a:spcAft>
                          <a:spcPts val="0"/>
                        </a:spcAft>
                        <a:buNone/>
                      </a:pPr>
                      <a:r>
                        <a:rPr lang="ru-RU" sz="2100" u="none" strike="noStrike" cap="none" dirty="0">
                          <a:solidFill>
                            <a:srgbClr val="60B3DD"/>
                          </a:solidFill>
                          <a:latin typeface="Comic Sans MS" panose="030F0702030302020204" pitchFamily="66" charset="0"/>
                          <a:ea typeface="Montserrat"/>
                          <a:cs typeface="Montserrat"/>
                          <a:sym typeface="Montserrat"/>
                        </a:rPr>
                        <a:t>дозволяє змінювати форму, розмір, положення та орієнтацію елементів</a:t>
                      </a:r>
                      <a:endParaRPr dirty="0">
                        <a:latin typeface="Comic Sans MS" panose="030F0702030302020204" pitchFamily="66" charset="0"/>
                      </a:endParaRPr>
                    </a:p>
                  </a:txBody>
                  <a:tcPr marL="190500" marR="190500" marT="190500" marB="190500" anchor="ctr">
                    <a:lnL w="38100" cap="flat" cmpd="sng">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2999" b="1" u="none" strike="noStrike" cap="none" dirty="0">
                          <a:solidFill>
                            <a:srgbClr val="6CE5E8"/>
                          </a:solidFill>
                          <a:latin typeface="Comic Sans MS" panose="030F0702030302020204" pitchFamily="66" charset="0"/>
                          <a:ea typeface="Teko"/>
                          <a:cs typeface="Teko"/>
                          <a:sym typeface="Teko"/>
                        </a:rPr>
                        <a:t>z-index</a:t>
                      </a:r>
                      <a:endParaRPr lang="uk-UA" sz="2999" b="1" u="none" strike="noStrike" cap="none" dirty="0">
                        <a:solidFill>
                          <a:srgbClr val="6CE5E8"/>
                        </a:solidFill>
                        <a:latin typeface="Comic Sans MS" panose="030F0702030302020204" pitchFamily="66" charset="0"/>
                        <a:ea typeface="Teko"/>
                        <a:cs typeface="Teko"/>
                        <a:sym typeface="Teko"/>
                      </a:endParaRPr>
                    </a:p>
                    <a:p>
                      <a:pPr marL="0" marR="0" lvl="0" indent="0" algn="ctr" rtl="0">
                        <a:lnSpc>
                          <a:spcPct val="140013"/>
                        </a:lnSpc>
                        <a:spcBef>
                          <a:spcPts val="0"/>
                        </a:spcBef>
                        <a:spcAft>
                          <a:spcPts val="0"/>
                        </a:spcAft>
                        <a:buNone/>
                      </a:pPr>
                      <a:r>
                        <a:rPr lang="ru-RU" sz="2100" u="none" strike="noStrike" cap="none" dirty="0">
                          <a:solidFill>
                            <a:srgbClr val="60B3DD"/>
                          </a:solidFill>
                          <a:latin typeface="Comic Sans MS" panose="030F0702030302020204" pitchFamily="66" charset="0"/>
                          <a:ea typeface="Montserrat"/>
                          <a:cs typeface="Montserrat"/>
                          <a:sym typeface="Montserrat"/>
                        </a:rPr>
                        <a:t>визначає, як елементи відображаються один над іншим в 3D просторі на веб-сторінці</a:t>
                      </a:r>
                      <a:endParaRPr dirty="0">
                        <a:latin typeface="Comic Sans MS" panose="030F0702030302020204" pitchFamily="66" charset="0"/>
                      </a:endParaRPr>
                    </a:p>
                  </a:txBody>
                  <a:tcPr marL="190500" marR="190500" marT="190500" marB="190500" anchor="ctr">
                    <a:lnL w="38100" cap="flat" cmpd="sng">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ru-RU" sz="3000" b="1" u="none" strike="noStrike" cap="none" dirty="0">
                          <a:solidFill>
                            <a:srgbClr val="6CE5E8"/>
                          </a:solidFill>
                          <a:latin typeface="Comic Sans MS" panose="030F0702030302020204" pitchFamily="66" charset="0"/>
                          <a:ea typeface="Teko"/>
                          <a:cs typeface="Teko"/>
                          <a:sym typeface="Teko"/>
                        </a:rPr>
                        <a:t>margin/padding</a:t>
                      </a:r>
                      <a:endParaRPr lang="ru-RU" sz="3000" u="none" strike="noStrike" cap="none" dirty="0">
                        <a:latin typeface="Comic Sans MS" panose="030F0702030302020204" pitchFamily="66" charset="0"/>
                      </a:endParaRPr>
                    </a:p>
                    <a:p>
                      <a:pPr marL="0" marR="0" lvl="0" indent="0" algn="ctr" rtl="0">
                        <a:lnSpc>
                          <a:spcPct val="140000"/>
                        </a:lnSpc>
                        <a:spcBef>
                          <a:spcPts val="0"/>
                        </a:spcBef>
                        <a:spcAft>
                          <a:spcPts val="0"/>
                        </a:spcAft>
                        <a:buNone/>
                      </a:pPr>
                      <a:r>
                        <a:rPr lang="ru-RU" sz="2100" u="none" strike="noStrike" cap="none" dirty="0">
                          <a:solidFill>
                            <a:srgbClr val="60B3DD"/>
                          </a:solidFill>
                          <a:latin typeface="Comic Sans MS" panose="030F0702030302020204" pitchFamily="66" charset="0"/>
                          <a:ea typeface="Montserrat"/>
                          <a:cs typeface="Montserrat"/>
                          <a:sym typeface="Montserrat"/>
                        </a:rPr>
                        <a:t>використовуються для відступів та відстаней між різними елементами на сторінці</a:t>
                      </a:r>
                      <a:endParaRPr lang="ru-RU" sz="2100" dirty="0">
                        <a:latin typeface="Comic Sans MS" panose="030F0702030302020204" pitchFamily="66" charset="0"/>
                      </a:endParaRPr>
                    </a:p>
                  </a:txBody>
                  <a:tcPr marL="190500" marR="190500" marT="190500" marB="190500" anchor="ctr">
                    <a:lnL w="38100" cap="flat" cmpd="sng">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cxnSp>
        <p:nvCxnSpPr>
          <p:cNvPr id="232" name="Google Shape;232;p21"/>
          <p:cNvCxnSpPr/>
          <p:nvPr/>
        </p:nvCxnSpPr>
        <p:spPr>
          <a:xfrm rot="-29707">
            <a:off x="984032" y="1841136"/>
            <a:ext cx="3758723" cy="0"/>
          </a:xfrm>
          <a:prstGeom prst="straightConnector1">
            <a:avLst/>
          </a:prstGeom>
          <a:noFill/>
          <a:ln w="57150" cap="flat" cmpd="sng">
            <a:solidFill>
              <a:srgbClr val="41B8D5"/>
            </a:solidFill>
            <a:prstDash val="solid"/>
            <a:round/>
            <a:headEnd type="none" w="sm" len="sm"/>
            <a:tailEnd type="none" w="sm" len="sm"/>
          </a:ln>
        </p:spPr>
      </p:cxnSp>
      <p:cxnSp>
        <p:nvCxnSpPr>
          <p:cNvPr id="233" name="Google Shape;233;p21"/>
          <p:cNvCxnSpPr/>
          <p:nvPr/>
        </p:nvCxnSpPr>
        <p:spPr>
          <a:xfrm rot="-29707">
            <a:off x="13500400" y="1885950"/>
            <a:ext cx="3758723" cy="0"/>
          </a:xfrm>
          <a:prstGeom prst="straightConnector1">
            <a:avLst/>
          </a:prstGeom>
          <a:noFill/>
          <a:ln w="57150" cap="flat" cmpd="sng">
            <a:solidFill>
              <a:srgbClr val="41B8D5"/>
            </a:solidFill>
            <a:prstDash val="solid"/>
            <a:round/>
            <a:headEnd type="none" w="sm" len="sm"/>
            <a:tailEnd type="none" w="sm" len="sm"/>
          </a:ln>
        </p:spPr>
      </p:cxnSp>
      <p:sp>
        <p:nvSpPr>
          <p:cNvPr id="2" name="Google Shape;231;p21">
            <a:extLst>
              <a:ext uri="{FF2B5EF4-FFF2-40B4-BE49-F238E27FC236}">
                <a16:creationId xmlns:a16="http://schemas.microsoft.com/office/drawing/2014/main" id="{DA5125B3-9F0A-3DCD-0ABC-693D774A5195}"/>
              </a:ext>
            </a:extLst>
          </p:cNvPr>
          <p:cNvSpPr txBox="1"/>
          <p:nvPr/>
        </p:nvSpPr>
        <p:spPr>
          <a:xfrm>
            <a:off x="4884860" y="1187797"/>
            <a:ext cx="8473440" cy="1274195"/>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uk-UA" sz="6900" dirty="0">
                <a:solidFill>
                  <a:schemeClr val="lt1"/>
                </a:solidFill>
                <a:latin typeface="Comic Sans MS" panose="030F0702030302020204" pitchFamily="66" charset="0"/>
                <a:cs typeface="Teko Medium"/>
                <a:sym typeface="Teko Medium"/>
              </a:rPr>
              <a:t>Позиціонування</a:t>
            </a:r>
            <a:endParaRPr sz="6900" dirty="0">
              <a:latin typeface="Comic Sans MS" panose="030F0702030302020204" pitchFamily="66" charset="0"/>
            </a:endParaRPr>
          </a:p>
        </p:txBody>
      </p:sp>
    </p:spTree>
    <p:extLst>
      <p:ext uri="{BB962C8B-B14F-4D97-AF65-F5344CB8AC3E}">
        <p14:creationId xmlns:p14="http://schemas.microsoft.com/office/powerpoint/2010/main" val="254741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658" name="Google Shape;658;p39"/>
          <p:cNvPicPr preferRelativeResize="0"/>
          <p:nvPr/>
        </p:nvPicPr>
        <p:blipFill rotWithShape="1">
          <a:blip r:embed="rId3">
            <a:alphaModFix/>
          </a:blip>
          <a:srcRect t="7825" b="7824"/>
          <a:stretch/>
        </p:blipFill>
        <p:spPr>
          <a:xfrm>
            <a:off x="0" y="0"/>
            <a:ext cx="18288000" cy="10287000"/>
          </a:xfrm>
          <a:prstGeom prst="rect">
            <a:avLst/>
          </a:prstGeom>
          <a:noFill/>
          <a:ln>
            <a:noFill/>
          </a:ln>
        </p:spPr>
      </p:pic>
      <p:graphicFrame>
        <p:nvGraphicFramePr>
          <p:cNvPr id="659" name="Google Shape;659;p39"/>
          <p:cNvGraphicFramePr/>
          <p:nvPr>
            <p:extLst>
              <p:ext uri="{D42A27DB-BD31-4B8C-83A1-F6EECF244321}">
                <p14:modId xmlns:p14="http://schemas.microsoft.com/office/powerpoint/2010/main" val="2272434673"/>
              </p:ext>
            </p:extLst>
          </p:nvPr>
        </p:nvGraphicFramePr>
        <p:xfrm>
          <a:off x="1028700" y="1461659"/>
          <a:ext cx="16230600" cy="9069725"/>
        </p:xfrm>
        <a:graphic>
          <a:graphicData uri="http://schemas.openxmlformats.org/drawingml/2006/table">
            <a:tbl>
              <a:tblPr>
                <a:noFill/>
                <a:tableStyleId>{AE2EDF44-7F8E-4724-8987-9EACE496F446}</a:tableStyleId>
              </a:tblPr>
              <a:tblGrid>
                <a:gridCol w="4057650">
                  <a:extLst>
                    <a:ext uri="{9D8B030D-6E8A-4147-A177-3AD203B41FA5}">
                      <a16:colId xmlns:a16="http://schemas.microsoft.com/office/drawing/2014/main" val="20000"/>
                    </a:ext>
                  </a:extLst>
                </a:gridCol>
                <a:gridCol w="4189075">
                  <a:extLst>
                    <a:ext uri="{9D8B030D-6E8A-4147-A177-3AD203B41FA5}">
                      <a16:colId xmlns:a16="http://schemas.microsoft.com/office/drawing/2014/main" val="20001"/>
                    </a:ext>
                  </a:extLst>
                </a:gridCol>
                <a:gridCol w="3926225">
                  <a:extLst>
                    <a:ext uri="{9D8B030D-6E8A-4147-A177-3AD203B41FA5}">
                      <a16:colId xmlns:a16="http://schemas.microsoft.com/office/drawing/2014/main" val="20002"/>
                    </a:ext>
                  </a:extLst>
                </a:gridCol>
                <a:gridCol w="4057650">
                  <a:extLst>
                    <a:ext uri="{9D8B030D-6E8A-4147-A177-3AD203B41FA5}">
                      <a16:colId xmlns:a16="http://schemas.microsoft.com/office/drawing/2014/main" val="20003"/>
                    </a:ext>
                  </a:extLst>
                </a:gridCol>
              </a:tblGrid>
              <a:tr h="2271750">
                <a:tc>
                  <a:txBody>
                    <a:bodyPr/>
                    <a:lstStyle/>
                    <a:p>
                      <a:pPr marL="0" marR="0" lvl="0" indent="0" algn="ctr" rtl="0">
                        <a:lnSpc>
                          <a:spcPct val="1145363"/>
                        </a:lnSpc>
                        <a:spcBef>
                          <a:spcPts val="0"/>
                        </a:spcBef>
                        <a:spcAft>
                          <a:spcPts val="0"/>
                        </a:spcAft>
                        <a:buNone/>
                      </a:pPr>
                      <a:endParaRPr sz="1100" u="none" strike="noStrike" cap="none" dirty="0"/>
                    </a:p>
                  </a:txBody>
                  <a:tcPr marL="190500" marR="190500" marT="190500" marB="190500" anchor="ctr">
                    <a:lnL w="9525" cap="flat" cmpd="sng">
                      <a:solidFill>
                        <a:srgbClr val="A6A6A6"/>
                      </a:solidFill>
                      <a:prstDash val="solid"/>
                      <a:round/>
                      <a:headEnd type="none" w="sm" len="sm"/>
                      <a:tailEnd type="none" w="sm" len="sm"/>
                    </a:lnL>
                    <a:lnR w="9525" cap="flat" cmpd="sng">
                      <a:solidFill>
                        <a:srgbClr val="A6A6A6"/>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A6A6A6"/>
                      </a:solidFill>
                      <a:prstDash val="solid"/>
                      <a:round/>
                      <a:headEnd type="none" w="sm" len="sm"/>
                      <a:tailEnd type="none" w="sm" len="sm"/>
                    </a:lnB>
                  </a:tcPr>
                </a:tc>
                <a:tc>
                  <a:txBody>
                    <a:bodyPr/>
                    <a:lstStyle/>
                    <a:p>
                      <a:pPr marL="0" marR="0" lvl="0" indent="0" algn="ctr" rtl="0">
                        <a:lnSpc>
                          <a:spcPct val="1145363"/>
                        </a:lnSpc>
                        <a:spcBef>
                          <a:spcPts val="0"/>
                        </a:spcBef>
                        <a:spcAft>
                          <a:spcPts val="0"/>
                        </a:spcAft>
                        <a:buNone/>
                      </a:pPr>
                      <a:endParaRPr sz="1100" u="none" strike="noStrike" cap="none" dirty="0"/>
                    </a:p>
                  </a:txBody>
                  <a:tcPr marL="190500" marR="190500" marT="190500" marB="190500" anchor="ctr">
                    <a:lnL w="9525" cap="flat" cmpd="sng">
                      <a:solidFill>
                        <a:srgbClr val="A6A6A6"/>
                      </a:solidFill>
                      <a:prstDash val="solid"/>
                      <a:round/>
                      <a:headEnd type="none" w="sm" len="sm"/>
                      <a:tailEnd type="none" w="sm" len="sm"/>
                    </a:lnL>
                    <a:lnR w="9525" cap="flat" cmpd="sng">
                      <a:solidFill>
                        <a:srgbClr val="A6A6A6"/>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A6A6A6"/>
                      </a:solidFill>
                      <a:prstDash val="solid"/>
                      <a:round/>
                      <a:headEnd type="none" w="sm" len="sm"/>
                      <a:tailEnd type="none" w="sm" len="sm"/>
                    </a:lnB>
                  </a:tcPr>
                </a:tc>
                <a:tc>
                  <a:txBody>
                    <a:bodyPr/>
                    <a:lstStyle/>
                    <a:p>
                      <a:pPr marL="0" marR="0" lvl="0" indent="0" algn="ctr" rtl="0">
                        <a:lnSpc>
                          <a:spcPct val="1145363"/>
                        </a:lnSpc>
                        <a:spcBef>
                          <a:spcPts val="0"/>
                        </a:spcBef>
                        <a:spcAft>
                          <a:spcPts val="0"/>
                        </a:spcAft>
                        <a:buNone/>
                      </a:pPr>
                      <a:endParaRPr sz="1100" u="none" strike="noStrike" cap="none" dirty="0"/>
                    </a:p>
                  </a:txBody>
                  <a:tcPr marL="190500" marR="190500" marT="190500" marB="190500" anchor="ctr">
                    <a:lnL w="9525" cap="flat" cmpd="sng">
                      <a:solidFill>
                        <a:srgbClr val="A6A6A6"/>
                      </a:solidFill>
                      <a:prstDash val="solid"/>
                      <a:round/>
                      <a:headEnd type="none" w="sm" len="sm"/>
                      <a:tailEnd type="none" w="sm" len="sm"/>
                    </a:lnL>
                    <a:lnR w="9525" cap="flat" cmpd="sng">
                      <a:solidFill>
                        <a:srgbClr val="A6A6A6"/>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A6A6A6"/>
                      </a:solidFill>
                      <a:prstDash val="solid"/>
                      <a:round/>
                      <a:headEnd type="none" w="sm" len="sm"/>
                      <a:tailEnd type="none" w="sm" len="sm"/>
                    </a:lnB>
                  </a:tcPr>
                </a:tc>
                <a:tc>
                  <a:txBody>
                    <a:bodyPr/>
                    <a:lstStyle/>
                    <a:p>
                      <a:pPr marL="0" marR="0" lvl="0" indent="0" algn="ctr" rtl="0">
                        <a:lnSpc>
                          <a:spcPct val="1145363"/>
                        </a:lnSpc>
                        <a:spcBef>
                          <a:spcPts val="0"/>
                        </a:spcBef>
                        <a:spcAft>
                          <a:spcPts val="0"/>
                        </a:spcAft>
                        <a:buNone/>
                      </a:pPr>
                      <a:endParaRPr sz="1100" u="none" strike="noStrike" cap="none" dirty="0"/>
                    </a:p>
                  </a:txBody>
                  <a:tcPr marL="190500" marR="190500" marT="190500" marB="190500" anchor="ctr">
                    <a:lnL w="9525" cap="flat" cmpd="sng">
                      <a:solidFill>
                        <a:srgbClr val="A6A6A6"/>
                      </a:solidFill>
                      <a:prstDash val="solid"/>
                      <a:round/>
                      <a:headEnd type="none" w="sm" len="sm"/>
                      <a:tailEnd type="none" w="sm" len="sm"/>
                    </a:lnL>
                    <a:lnR w="9525" cap="flat" cmpd="sng">
                      <a:solidFill>
                        <a:srgbClr val="A6A6A6"/>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A6A6A6"/>
                      </a:solidFill>
                      <a:prstDash val="solid"/>
                      <a:round/>
                      <a:headEnd type="none" w="sm" len="sm"/>
                      <a:tailEnd type="none" w="sm" len="sm"/>
                    </a:lnB>
                  </a:tcPr>
                </a:tc>
                <a:extLst>
                  <a:ext uri="{0D108BD9-81ED-4DB2-BD59-A6C34878D82A}">
                    <a16:rowId xmlns:a16="http://schemas.microsoft.com/office/drawing/2014/main" val="10000"/>
                  </a:ext>
                </a:extLst>
              </a:tr>
              <a:tr h="1020375">
                <a:tc>
                  <a:txBody>
                    <a:bodyPr/>
                    <a:lstStyle/>
                    <a:p>
                      <a:pPr marL="0" marR="0" lvl="0" indent="0" algn="ctr" rtl="0">
                        <a:lnSpc>
                          <a:spcPct val="140000"/>
                        </a:lnSpc>
                        <a:spcBef>
                          <a:spcPts val="0"/>
                        </a:spcBef>
                        <a:spcAft>
                          <a:spcPts val="0"/>
                        </a:spcAft>
                        <a:buNone/>
                      </a:pPr>
                      <a:r>
                        <a:rPr lang="en-US" sz="3000" b="1" u="none" strike="noStrike" cap="none" dirty="0">
                          <a:solidFill>
                            <a:srgbClr val="60B3DD"/>
                          </a:solidFill>
                          <a:latin typeface="Teko"/>
                          <a:ea typeface="Teko"/>
                          <a:cs typeface="Teko"/>
                          <a:sym typeface="Teko"/>
                        </a:rPr>
                        <a:t>static</a:t>
                      </a:r>
                      <a:endParaRPr sz="1100" u="none" strike="noStrike" cap="none" dirty="0"/>
                    </a:p>
                  </a:txBody>
                  <a:tcPr marL="190500" marR="190500" marT="190500" marB="190500">
                    <a:lnL w="9525" cap="flat" cmpd="sng">
                      <a:solidFill>
                        <a:srgbClr val="A6A6A6"/>
                      </a:solidFill>
                      <a:prstDash val="solid"/>
                      <a:round/>
                      <a:headEnd type="none" w="sm" len="sm"/>
                      <a:tailEnd type="none" w="sm" len="sm"/>
                    </a:lnL>
                    <a:lnR w="9525" cap="flat" cmpd="sng">
                      <a:solidFill>
                        <a:srgbClr val="A6A6A6"/>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A6A6A6"/>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en-US" sz="3000" b="1" u="none" strike="noStrike" cap="none" dirty="0">
                          <a:solidFill>
                            <a:srgbClr val="60B3DD"/>
                          </a:solidFill>
                          <a:latin typeface="Teko"/>
                          <a:ea typeface="Teko"/>
                          <a:cs typeface="Teko"/>
                          <a:sym typeface="Teko"/>
                        </a:rPr>
                        <a:t>relative</a:t>
                      </a:r>
                      <a:endParaRPr sz="1100" u="none" strike="noStrike" cap="none" dirty="0"/>
                    </a:p>
                  </a:txBody>
                  <a:tcPr marL="190500" marR="190500" marT="190500" marB="190500">
                    <a:lnL w="9525" cap="flat" cmpd="sng">
                      <a:solidFill>
                        <a:srgbClr val="A6A6A6"/>
                      </a:solidFill>
                      <a:prstDash val="solid"/>
                      <a:round/>
                      <a:headEnd type="none" w="sm" len="sm"/>
                      <a:tailEnd type="none" w="sm" len="sm"/>
                    </a:lnL>
                    <a:lnR w="9525" cap="flat" cmpd="sng">
                      <a:solidFill>
                        <a:srgbClr val="A6A6A6"/>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A6A6A6"/>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en-US" sz="3000" b="1" u="none" strike="noStrike" cap="none" dirty="0">
                          <a:solidFill>
                            <a:srgbClr val="60B3DD"/>
                          </a:solidFill>
                          <a:latin typeface="Teko"/>
                          <a:ea typeface="Teko"/>
                          <a:cs typeface="Teko"/>
                          <a:sym typeface="Teko"/>
                        </a:rPr>
                        <a:t>absolute</a:t>
                      </a:r>
                      <a:endParaRPr sz="1100" u="none" strike="noStrike" cap="none" dirty="0"/>
                    </a:p>
                  </a:txBody>
                  <a:tcPr marL="190500" marR="190500" marT="190500" marB="190500">
                    <a:lnL w="9525" cap="flat" cmpd="sng">
                      <a:solidFill>
                        <a:srgbClr val="A6A6A6"/>
                      </a:solidFill>
                      <a:prstDash val="solid"/>
                      <a:round/>
                      <a:headEnd type="none" w="sm" len="sm"/>
                      <a:tailEnd type="none" w="sm" len="sm"/>
                    </a:lnL>
                    <a:lnR w="9525" cap="flat" cmpd="sng">
                      <a:solidFill>
                        <a:srgbClr val="A6A6A6"/>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A6A6A6"/>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en-US" sz="3000" b="1" u="none" strike="noStrike" cap="none" dirty="0">
                          <a:solidFill>
                            <a:srgbClr val="60B3DD"/>
                          </a:solidFill>
                          <a:latin typeface="Teko"/>
                          <a:ea typeface="Teko"/>
                          <a:cs typeface="Teko"/>
                          <a:sym typeface="Teko"/>
                        </a:rPr>
                        <a:t>fixed</a:t>
                      </a:r>
                      <a:endParaRPr sz="1100" u="none" strike="noStrike" cap="none" dirty="0"/>
                    </a:p>
                  </a:txBody>
                  <a:tcPr marL="190500" marR="190500" marT="190500" marB="190500">
                    <a:lnL w="9525" cap="flat" cmpd="sng">
                      <a:solidFill>
                        <a:srgbClr val="A6A6A6"/>
                      </a:solidFill>
                      <a:prstDash val="solid"/>
                      <a:round/>
                      <a:headEnd type="none" w="sm" len="sm"/>
                      <a:tailEnd type="none" w="sm" len="sm"/>
                    </a:lnL>
                    <a:lnR w="9525" cap="flat" cmpd="sng">
                      <a:solidFill>
                        <a:srgbClr val="A6A6A6"/>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A6A6A6"/>
                      </a:solidFill>
                      <a:prstDash val="solid"/>
                      <a:round/>
                      <a:headEnd type="none" w="sm" len="sm"/>
                      <a:tailEnd type="none" w="sm" len="sm"/>
                    </a:lnB>
                  </a:tcPr>
                </a:tc>
                <a:extLst>
                  <a:ext uri="{0D108BD9-81ED-4DB2-BD59-A6C34878D82A}">
                    <a16:rowId xmlns:a16="http://schemas.microsoft.com/office/drawing/2014/main" val="10001"/>
                  </a:ext>
                </a:extLst>
              </a:tr>
              <a:tr h="5777600">
                <a:tc>
                  <a:txBody>
                    <a:bodyPr/>
                    <a:lstStyle/>
                    <a:p>
                      <a:pPr marL="431801" marR="0" lvl="1" indent="-215900" algn="l" rtl="0">
                        <a:lnSpc>
                          <a:spcPct val="140000"/>
                        </a:lnSpc>
                        <a:spcBef>
                          <a:spcPts val="0"/>
                        </a:spcBef>
                        <a:spcAft>
                          <a:spcPts val="0"/>
                        </a:spcAft>
                        <a:buClr>
                          <a:srgbClr val="FFFFFF"/>
                        </a:buClr>
                        <a:buSzPts val="2000"/>
                        <a:buFont typeface="Arial"/>
                        <a:buChar char="•"/>
                      </a:pPr>
                      <a:r>
                        <a:rPr lang="uk-UA" sz="2000" u="none" strike="noStrike" cap="none" dirty="0">
                          <a:solidFill>
                            <a:srgbClr val="FFFFFF"/>
                          </a:solidFill>
                          <a:latin typeface="Montserrat"/>
                          <a:ea typeface="Montserrat"/>
                          <a:cs typeface="Montserrat"/>
                          <a:sym typeface="Montserrat"/>
                        </a:rPr>
                        <a:t>за замовчуванням</a:t>
                      </a:r>
                      <a:endParaRPr sz="1100" u="none" strike="noStrike" cap="none" dirty="0"/>
                    </a:p>
                    <a:p>
                      <a:pPr marL="431801" marR="0" lvl="1" indent="-215900" algn="l" rtl="0">
                        <a:lnSpc>
                          <a:spcPct val="140000"/>
                        </a:lnSpc>
                        <a:spcBef>
                          <a:spcPts val="0"/>
                        </a:spcBef>
                        <a:spcAft>
                          <a:spcPts val="0"/>
                        </a:spcAft>
                        <a:buClr>
                          <a:srgbClr val="FFFFFF"/>
                        </a:buClr>
                        <a:buSzPts val="2000"/>
                        <a:buFont typeface="Arial"/>
                        <a:buChar char="•"/>
                      </a:pPr>
                      <a:r>
                        <a:rPr lang="ru-RU" sz="2000" u="none" strike="noStrike" cap="none" dirty="0">
                          <a:solidFill>
                            <a:srgbClr val="FFFFFF"/>
                          </a:solidFill>
                          <a:latin typeface="Montserrat"/>
                          <a:ea typeface="Montserrat"/>
                          <a:cs typeface="Montserrat"/>
                          <a:sym typeface="Montserrat"/>
                        </a:rPr>
                        <a:t>позиція визначається їх звичайним потоком в документі</a:t>
                      </a:r>
                    </a:p>
                    <a:p>
                      <a:pPr marL="431801" marR="0" lvl="1" indent="-215900" algn="l" rtl="0">
                        <a:lnSpc>
                          <a:spcPct val="140000"/>
                        </a:lnSpc>
                        <a:spcBef>
                          <a:spcPts val="0"/>
                        </a:spcBef>
                        <a:spcAft>
                          <a:spcPts val="0"/>
                        </a:spcAft>
                        <a:buClr>
                          <a:srgbClr val="FFFFFF"/>
                        </a:buClr>
                        <a:buSzPts val="2000"/>
                        <a:buFont typeface="Arial"/>
                        <a:buChar char="•"/>
                      </a:pPr>
                      <a:endParaRPr dirty="0"/>
                    </a:p>
                  </a:txBody>
                  <a:tcPr marL="190500" marR="190500" marT="190500" marB="1905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431801" marR="0" lvl="1" indent="-215900" algn="l" rtl="0">
                        <a:lnSpc>
                          <a:spcPct val="140000"/>
                        </a:lnSpc>
                        <a:spcBef>
                          <a:spcPts val="0"/>
                        </a:spcBef>
                        <a:spcAft>
                          <a:spcPts val="0"/>
                        </a:spcAft>
                        <a:buClr>
                          <a:srgbClr val="FFFFFF"/>
                        </a:buClr>
                        <a:buSzPts val="2000"/>
                        <a:buFont typeface="Arial"/>
                        <a:buChar char="•"/>
                      </a:pPr>
                      <a:r>
                        <a:rPr lang="uk-UA" sz="2000" u="none" strike="noStrike" cap="none" dirty="0">
                          <a:solidFill>
                            <a:srgbClr val="FFFFFF"/>
                          </a:solidFill>
                          <a:latin typeface="Montserrat"/>
                          <a:sym typeface="Montserrat"/>
                        </a:rPr>
                        <a:t>здебільшого </a:t>
                      </a:r>
                      <a:r>
                        <a:rPr lang="en-US" sz="2000" u="none" strike="noStrike" cap="none" dirty="0">
                          <a:solidFill>
                            <a:srgbClr val="FFFFFF"/>
                          </a:solidFill>
                          <a:latin typeface="Montserrat"/>
                          <a:sym typeface="Montserrat"/>
                        </a:rPr>
                        <a:t>= static</a:t>
                      </a:r>
                      <a:endParaRPr sz="1100" u="none" strike="noStrike" cap="none" dirty="0"/>
                    </a:p>
                    <a:p>
                      <a:pPr marL="431801" marR="0" lvl="1" indent="-215900" algn="l" rtl="0">
                        <a:lnSpc>
                          <a:spcPct val="140000"/>
                        </a:lnSpc>
                        <a:spcBef>
                          <a:spcPts val="0"/>
                        </a:spcBef>
                        <a:spcAft>
                          <a:spcPts val="0"/>
                        </a:spcAft>
                        <a:buClr>
                          <a:srgbClr val="FFFFFF"/>
                        </a:buClr>
                        <a:buSzPts val="2000"/>
                        <a:buFont typeface="Arial"/>
                        <a:buChar char="•"/>
                      </a:pPr>
                      <a:r>
                        <a:rPr lang="ru-RU" sz="2000" u="none" strike="noStrike" cap="none" dirty="0">
                          <a:solidFill>
                            <a:srgbClr val="FFFFFF"/>
                          </a:solidFill>
                          <a:latin typeface="Montserrat"/>
                          <a:ea typeface="Montserrat"/>
                          <a:cs typeface="Montserrat"/>
                          <a:sym typeface="Montserrat"/>
                        </a:rPr>
                        <a:t>можемо впливати на елемент з допомогою властивостей top, right, bottom та left</a:t>
                      </a:r>
                      <a:endParaRPr lang="en-US" sz="2000" u="none" strike="noStrike" cap="none" dirty="0">
                        <a:solidFill>
                          <a:srgbClr val="FFFFFF"/>
                        </a:solidFill>
                        <a:latin typeface="Montserrat"/>
                        <a:ea typeface="Montserrat"/>
                        <a:cs typeface="Montserrat"/>
                        <a:sym typeface="Montserrat"/>
                      </a:endParaRPr>
                    </a:p>
                    <a:p>
                      <a:pPr marL="431801" marR="0" lvl="1" indent="-215900" algn="l" rtl="0">
                        <a:lnSpc>
                          <a:spcPct val="140000"/>
                        </a:lnSpc>
                        <a:spcBef>
                          <a:spcPts val="0"/>
                        </a:spcBef>
                        <a:spcAft>
                          <a:spcPts val="0"/>
                        </a:spcAft>
                        <a:buClr>
                          <a:srgbClr val="FFFFFF"/>
                        </a:buClr>
                        <a:buSzPts val="2000"/>
                        <a:buFont typeface="Arial"/>
                        <a:buChar char="•"/>
                      </a:pPr>
                      <a:r>
                        <a:rPr lang="uk-UA" sz="2000" u="none" strike="noStrike" cap="none" dirty="0">
                          <a:solidFill>
                            <a:srgbClr val="FFFFFF"/>
                          </a:solidFill>
                          <a:latin typeface="Montserrat"/>
                          <a:sym typeface="Montserrat"/>
                        </a:rPr>
                        <a:t>стає </a:t>
                      </a:r>
                      <a:r>
                        <a:rPr lang="ru-RU" sz="2000" u="none" strike="noStrike" cap="none" dirty="0">
                          <a:solidFill>
                            <a:srgbClr val="FFFFFF"/>
                          </a:solidFill>
                          <a:latin typeface="Montserrat"/>
                          <a:sym typeface="Montserrat"/>
                        </a:rPr>
                        <a:t>новим контекстом позиціонування для його дочірніх елементів зі властивістю absolute</a:t>
                      </a:r>
                      <a:endParaRPr lang="uk-UA" sz="2000" u="none" strike="noStrike" cap="none" dirty="0">
                        <a:solidFill>
                          <a:srgbClr val="FFFFFF"/>
                        </a:solidFill>
                        <a:latin typeface="Montserrat"/>
                        <a:sym typeface="Montserrat"/>
                      </a:endParaRPr>
                    </a:p>
                  </a:txBody>
                  <a:tcPr marL="190500" marR="190500" marT="190500" marB="1905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431801" marR="0" lvl="1" indent="-215900" algn="l" rtl="0">
                        <a:lnSpc>
                          <a:spcPct val="140000"/>
                        </a:lnSpc>
                        <a:spcBef>
                          <a:spcPts val="0"/>
                        </a:spcBef>
                        <a:spcAft>
                          <a:spcPts val="0"/>
                        </a:spcAft>
                        <a:buClr>
                          <a:srgbClr val="FFFFFF"/>
                        </a:buClr>
                        <a:buSzPts val="2000"/>
                        <a:buFont typeface="Arial"/>
                        <a:buChar char="•"/>
                      </a:pPr>
                      <a:r>
                        <a:rPr lang="ru-RU" sz="2000" u="none" strike="noStrike" cap="none" dirty="0">
                          <a:solidFill>
                            <a:srgbClr val="FFFFFF"/>
                          </a:solidFill>
                          <a:latin typeface="Montserrat"/>
                          <a:ea typeface="Montserrat"/>
                          <a:cs typeface="Montserrat"/>
                          <a:sym typeface="Montserrat"/>
                        </a:rPr>
                        <a:t>значення для абсолютного позиціонування елемента відносно батьківського елемента або сторінки загалом</a:t>
                      </a:r>
                    </a:p>
                    <a:p>
                      <a:pPr marL="431801" marR="0" lvl="1" indent="-215900" algn="l" rtl="0">
                        <a:lnSpc>
                          <a:spcPct val="140000"/>
                        </a:lnSpc>
                        <a:spcBef>
                          <a:spcPts val="0"/>
                        </a:spcBef>
                        <a:spcAft>
                          <a:spcPts val="0"/>
                        </a:spcAft>
                        <a:buClr>
                          <a:srgbClr val="FFFFFF"/>
                        </a:buClr>
                        <a:buSzPts val="2000"/>
                        <a:buFont typeface="Arial"/>
                        <a:buChar char="•"/>
                      </a:pPr>
                      <a:r>
                        <a:rPr lang="ru-RU" sz="2000" u="none" strike="noStrike" cap="none" dirty="0">
                          <a:solidFill>
                            <a:srgbClr val="FFFFFF"/>
                          </a:solidFill>
                          <a:latin typeface="Montserrat"/>
                          <a:sym typeface="Montserrat"/>
                        </a:rPr>
                        <a:t>йому все одно, він існує за межами нашої реальності</a:t>
                      </a:r>
                      <a:endParaRPr dirty="0"/>
                    </a:p>
                  </a:txBody>
                  <a:tcPr marL="190500" marR="190500" marT="190500" marB="1905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431801" marR="0" lvl="1" indent="-215900" algn="l" rtl="0">
                        <a:lnSpc>
                          <a:spcPct val="140000"/>
                        </a:lnSpc>
                        <a:spcBef>
                          <a:spcPts val="0"/>
                        </a:spcBef>
                        <a:spcAft>
                          <a:spcPts val="0"/>
                        </a:spcAft>
                        <a:buClr>
                          <a:srgbClr val="FFFFFF"/>
                        </a:buClr>
                        <a:buSzPts val="2000"/>
                        <a:buFont typeface="Arial"/>
                        <a:buChar char="•"/>
                      </a:pPr>
                      <a:r>
                        <a:rPr lang="uk-UA" sz="2000" u="none" strike="noStrike" cap="none" dirty="0">
                          <a:solidFill>
                            <a:srgbClr val="FFFFFF"/>
                          </a:solidFill>
                          <a:latin typeface="Montserrat"/>
                          <a:ea typeface="Montserrat"/>
                          <a:cs typeface="Montserrat"/>
                          <a:sym typeface="Montserrat"/>
                        </a:rPr>
                        <a:t>дуже схожий на </a:t>
                      </a:r>
                      <a:r>
                        <a:rPr lang="en-US" sz="2000" u="none" strike="noStrike" cap="none" dirty="0">
                          <a:solidFill>
                            <a:srgbClr val="FFFFFF"/>
                          </a:solidFill>
                          <a:latin typeface="Montserrat"/>
                          <a:ea typeface="Montserrat"/>
                          <a:cs typeface="Montserrat"/>
                          <a:sym typeface="Montserrat"/>
                        </a:rPr>
                        <a:t>absolute, </a:t>
                      </a:r>
                      <a:r>
                        <a:rPr lang="uk-UA" sz="2000" u="none" strike="noStrike" cap="none" dirty="0">
                          <a:solidFill>
                            <a:srgbClr val="FFFFFF"/>
                          </a:solidFill>
                          <a:latin typeface="Montserrat"/>
                          <a:ea typeface="Montserrat"/>
                          <a:cs typeface="Montserrat"/>
                          <a:sym typeface="Montserrat"/>
                        </a:rPr>
                        <a:t>але:</a:t>
                      </a:r>
                    </a:p>
                    <a:p>
                      <a:pPr marL="431801" marR="0" lvl="1" indent="-215900" algn="l" rtl="0">
                        <a:lnSpc>
                          <a:spcPct val="140000"/>
                        </a:lnSpc>
                        <a:spcBef>
                          <a:spcPts val="0"/>
                        </a:spcBef>
                        <a:spcAft>
                          <a:spcPts val="0"/>
                        </a:spcAft>
                        <a:buClr>
                          <a:srgbClr val="FFFFFF"/>
                        </a:buClr>
                        <a:buSzPts val="2000"/>
                        <a:buFont typeface="Arial"/>
                        <a:buChar char="•"/>
                      </a:pPr>
                      <a:r>
                        <a:rPr lang="uk-UA" sz="2000" u="none" strike="noStrike" cap="none" dirty="0">
                          <a:solidFill>
                            <a:srgbClr val="FFFFFF"/>
                          </a:solidFill>
                          <a:latin typeface="Montserrat"/>
                          <a:sym typeface="Montserrat"/>
                        </a:rPr>
                        <a:t>він завжди орієнтується відносно сторінки, йому все одно на батьківський елемент</a:t>
                      </a:r>
                    </a:p>
                    <a:p>
                      <a:pPr marL="431801" marR="0" lvl="1" indent="-215900" algn="l" rtl="0">
                        <a:lnSpc>
                          <a:spcPct val="140000"/>
                        </a:lnSpc>
                        <a:spcBef>
                          <a:spcPts val="0"/>
                        </a:spcBef>
                        <a:spcAft>
                          <a:spcPts val="0"/>
                        </a:spcAft>
                        <a:buClr>
                          <a:srgbClr val="FFFFFF"/>
                        </a:buClr>
                        <a:buSzPts val="2000"/>
                        <a:buFont typeface="Arial"/>
                        <a:buChar char="•"/>
                      </a:pPr>
                      <a:r>
                        <a:rPr lang="uk-UA" sz="2000" u="none" strike="noStrike" cap="none" dirty="0">
                          <a:solidFill>
                            <a:srgbClr val="FFFFFF"/>
                          </a:solidFill>
                          <a:latin typeface="Montserrat"/>
                          <a:sym typeface="Montserrat"/>
                        </a:rPr>
                        <a:t>прокручуючи вниз сторінку, він залишається на місці</a:t>
                      </a:r>
                      <a:endParaRPr sz="1100" u="none" strike="noStrike" cap="none" dirty="0"/>
                    </a:p>
                  </a:txBody>
                  <a:tcPr marL="190500" marR="190500" marT="190500" marB="1905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660" name="Google Shape;660;p39"/>
          <p:cNvCxnSpPr/>
          <p:nvPr/>
        </p:nvCxnSpPr>
        <p:spPr>
          <a:xfrm rot="-5400000">
            <a:off x="1456088" y="5673189"/>
            <a:ext cx="7251775" cy="0"/>
          </a:xfrm>
          <a:prstGeom prst="straightConnector1">
            <a:avLst/>
          </a:prstGeom>
          <a:noFill/>
          <a:ln w="57150" cap="flat" cmpd="sng">
            <a:solidFill>
              <a:srgbClr val="1B89DA"/>
            </a:solidFill>
            <a:prstDash val="solid"/>
            <a:round/>
            <a:headEnd type="none" w="sm" len="sm"/>
            <a:tailEnd type="none" w="sm" len="sm"/>
          </a:ln>
        </p:spPr>
      </p:cxnSp>
      <p:cxnSp>
        <p:nvCxnSpPr>
          <p:cNvPr id="661" name="Google Shape;661;p39"/>
          <p:cNvCxnSpPr/>
          <p:nvPr/>
        </p:nvCxnSpPr>
        <p:spPr>
          <a:xfrm rot="-5400000">
            <a:off x="5546688" y="5806025"/>
            <a:ext cx="7251775" cy="0"/>
          </a:xfrm>
          <a:prstGeom prst="straightConnector1">
            <a:avLst/>
          </a:prstGeom>
          <a:noFill/>
          <a:ln w="57150" cap="flat" cmpd="sng">
            <a:solidFill>
              <a:srgbClr val="1B89DA"/>
            </a:solidFill>
            <a:prstDash val="solid"/>
            <a:round/>
            <a:headEnd type="none" w="sm" len="sm"/>
            <a:tailEnd type="none" w="sm" len="sm"/>
          </a:ln>
        </p:spPr>
      </p:cxnSp>
      <p:cxnSp>
        <p:nvCxnSpPr>
          <p:cNvPr id="662" name="Google Shape;662;p39"/>
          <p:cNvCxnSpPr/>
          <p:nvPr/>
        </p:nvCxnSpPr>
        <p:spPr>
          <a:xfrm rot="-5400000">
            <a:off x="9637287" y="5938861"/>
            <a:ext cx="7251775" cy="0"/>
          </a:xfrm>
          <a:prstGeom prst="straightConnector1">
            <a:avLst/>
          </a:prstGeom>
          <a:noFill/>
          <a:ln w="57150" cap="flat" cmpd="sng">
            <a:solidFill>
              <a:srgbClr val="1B89DA"/>
            </a:solidFill>
            <a:prstDash val="solid"/>
            <a:round/>
            <a:headEnd type="none" w="sm" len="sm"/>
            <a:tailEnd type="none" w="sm" len="sm"/>
          </a:ln>
        </p:spPr>
      </p:cxnSp>
      <p:grpSp>
        <p:nvGrpSpPr>
          <p:cNvPr id="663" name="Google Shape;663;p39"/>
          <p:cNvGrpSpPr/>
          <p:nvPr/>
        </p:nvGrpSpPr>
        <p:grpSpPr>
          <a:xfrm>
            <a:off x="2838993" y="9388282"/>
            <a:ext cx="395370" cy="397142"/>
            <a:chOff x="1813" y="0"/>
            <a:chExt cx="809173" cy="812800"/>
          </a:xfrm>
        </p:grpSpPr>
        <p:sp>
          <p:nvSpPr>
            <p:cNvPr id="664" name="Google Shape;664;p3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3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666" name="Google Shape;666;p39"/>
          <p:cNvGrpSpPr/>
          <p:nvPr/>
        </p:nvGrpSpPr>
        <p:grpSpPr>
          <a:xfrm>
            <a:off x="6929591" y="9366178"/>
            <a:ext cx="395370" cy="397142"/>
            <a:chOff x="1813" y="0"/>
            <a:chExt cx="809173" cy="812800"/>
          </a:xfrm>
        </p:grpSpPr>
        <p:sp>
          <p:nvSpPr>
            <p:cNvPr id="667" name="Google Shape;667;p3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p3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669" name="Google Shape;669;p39"/>
          <p:cNvGrpSpPr/>
          <p:nvPr/>
        </p:nvGrpSpPr>
        <p:grpSpPr>
          <a:xfrm>
            <a:off x="11020189" y="9366178"/>
            <a:ext cx="395370" cy="397142"/>
            <a:chOff x="1813" y="0"/>
            <a:chExt cx="809173" cy="812800"/>
          </a:xfrm>
        </p:grpSpPr>
        <p:sp>
          <p:nvSpPr>
            <p:cNvPr id="670" name="Google Shape;670;p3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3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672" name="Google Shape;672;p39"/>
          <p:cNvGrpSpPr/>
          <p:nvPr/>
        </p:nvGrpSpPr>
        <p:grpSpPr>
          <a:xfrm>
            <a:off x="15110787" y="9351050"/>
            <a:ext cx="395370" cy="397142"/>
            <a:chOff x="1813" y="0"/>
            <a:chExt cx="809173" cy="812800"/>
          </a:xfrm>
        </p:grpSpPr>
        <p:sp>
          <p:nvSpPr>
            <p:cNvPr id="673" name="Google Shape;673;p3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3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2" name="Google Shape;231;p21">
            <a:extLst>
              <a:ext uri="{FF2B5EF4-FFF2-40B4-BE49-F238E27FC236}">
                <a16:creationId xmlns:a16="http://schemas.microsoft.com/office/drawing/2014/main" id="{23E935EE-28BE-CC60-EBF4-712A60A484A1}"/>
              </a:ext>
            </a:extLst>
          </p:cNvPr>
          <p:cNvSpPr txBox="1"/>
          <p:nvPr/>
        </p:nvSpPr>
        <p:spPr>
          <a:xfrm>
            <a:off x="4935855" y="68538"/>
            <a:ext cx="8473440" cy="1274195"/>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900" dirty="0">
                <a:solidFill>
                  <a:schemeClr val="lt1"/>
                </a:solidFill>
                <a:latin typeface="Comic Sans MS" panose="030F0702030302020204" pitchFamily="66" charset="0"/>
                <a:cs typeface="Teko Medium"/>
                <a:sym typeface="Teko Medium"/>
              </a:rPr>
              <a:t>position</a:t>
            </a:r>
            <a:endParaRPr sz="6900" dirty="0">
              <a:latin typeface="Comic Sans MS" panose="030F0702030302020204" pitchFamily="66" charset="0"/>
            </a:endParaRPr>
          </a:p>
        </p:txBody>
      </p:sp>
      <p:pic>
        <p:nvPicPr>
          <p:cNvPr id="4" name="Picture 3" descr="A picture containing pattern, colorfulness, lilac, purple&#10;&#10;Description automatically generated">
            <a:extLst>
              <a:ext uri="{FF2B5EF4-FFF2-40B4-BE49-F238E27FC236}">
                <a16:creationId xmlns:a16="http://schemas.microsoft.com/office/drawing/2014/main" id="{756F6DE8-4860-5127-53A7-54FF7501D12D}"/>
              </a:ext>
            </a:extLst>
          </p:cNvPr>
          <p:cNvPicPr>
            <a:picLocks noChangeAspect="1"/>
          </p:cNvPicPr>
          <p:nvPr/>
        </p:nvPicPr>
        <p:blipFill>
          <a:blip r:embed="rId4"/>
          <a:stretch>
            <a:fillRect/>
          </a:stretch>
        </p:blipFill>
        <p:spPr>
          <a:xfrm>
            <a:off x="1979431" y="1461659"/>
            <a:ext cx="2252791" cy="2252791"/>
          </a:xfrm>
          <a:prstGeom prst="rect">
            <a:avLst/>
          </a:prstGeom>
        </p:spPr>
      </p:pic>
      <p:pic>
        <p:nvPicPr>
          <p:cNvPr id="6" name="Picture 5" descr="A picture containing drawing, sketch, illustration, clipart&#10;&#10;Description automatically generated">
            <a:extLst>
              <a:ext uri="{FF2B5EF4-FFF2-40B4-BE49-F238E27FC236}">
                <a16:creationId xmlns:a16="http://schemas.microsoft.com/office/drawing/2014/main" id="{A788B5C7-0F6D-3AC4-D923-8FCA4F50B92F}"/>
              </a:ext>
            </a:extLst>
          </p:cNvPr>
          <p:cNvPicPr>
            <a:picLocks noChangeAspect="1"/>
          </p:cNvPicPr>
          <p:nvPr/>
        </p:nvPicPr>
        <p:blipFill>
          <a:blip r:embed="rId5"/>
          <a:stretch>
            <a:fillRect/>
          </a:stretch>
        </p:blipFill>
        <p:spPr>
          <a:xfrm>
            <a:off x="6276284" y="1461659"/>
            <a:ext cx="2024660" cy="2252791"/>
          </a:xfrm>
          <a:prstGeom prst="rect">
            <a:avLst/>
          </a:prstGeom>
        </p:spPr>
      </p:pic>
      <p:pic>
        <p:nvPicPr>
          <p:cNvPr id="10" name="Picture 9" descr="A picture containing text, poster&#10;&#10;Description automatically generated">
            <a:extLst>
              <a:ext uri="{FF2B5EF4-FFF2-40B4-BE49-F238E27FC236}">
                <a16:creationId xmlns:a16="http://schemas.microsoft.com/office/drawing/2014/main" id="{38232BE3-149B-D959-5D1F-F44673805936}"/>
              </a:ext>
            </a:extLst>
          </p:cNvPr>
          <p:cNvPicPr>
            <a:picLocks noChangeAspect="1"/>
          </p:cNvPicPr>
          <p:nvPr/>
        </p:nvPicPr>
        <p:blipFill>
          <a:blip r:embed="rId6"/>
          <a:stretch>
            <a:fillRect/>
          </a:stretch>
        </p:blipFill>
        <p:spPr>
          <a:xfrm>
            <a:off x="10513785" y="1532078"/>
            <a:ext cx="1408179" cy="2182372"/>
          </a:xfrm>
          <a:prstGeom prst="rect">
            <a:avLst/>
          </a:prstGeom>
        </p:spPr>
      </p:pic>
      <p:pic>
        <p:nvPicPr>
          <p:cNvPr id="12" name="Picture 11" descr="A green sign with white text&#10;&#10;Description automatically generated with medium confidence">
            <a:extLst>
              <a:ext uri="{FF2B5EF4-FFF2-40B4-BE49-F238E27FC236}">
                <a16:creationId xmlns:a16="http://schemas.microsoft.com/office/drawing/2014/main" id="{B542CD97-A6DA-CEB0-3AB7-FA287A4D2147}"/>
              </a:ext>
            </a:extLst>
          </p:cNvPr>
          <p:cNvPicPr>
            <a:picLocks noChangeAspect="1"/>
          </p:cNvPicPr>
          <p:nvPr/>
        </p:nvPicPr>
        <p:blipFill>
          <a:blip r:embed="rId7"/>
          <a:stretch>
            <a:fillRect/>
          </a:stretch>
        </p:blipFill>
        <p:spPr>
          <a:xfrm>
            <a:off x="13199432" y="1734050"/>
            <a:ext cx="4141197" cy="1778428"/>
          </a:xfrm>
          <a:prstGeom prst="rect">
            <a:avLst/>
          </a:prstGeom>
        </p:spPr>
      </p:pic>
    </p:spTree>
    <p:extLst>
      <p:ext uri="{BB962C8B-B14F-4D97-AF65-F5344CB8AC3E}">
        <p14:creationId xmlns:p14="http://schemas.microsoft.com/office/powerpoint/2010/main" val="32746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4"/>
          <p:cNvPicPr preferRelativeResize="0"/>
          <p:nvPr/>
        </p:nvPicPr>
        <p:blipFill rotWithShape="1">
          <a:blip r:embed="rId3">
            <a:alphaModFix/>
          </a:blip>
          <a:srcRect t="7812" b="7811"/>
          <a:stretch/>
        </p:blipFill>
        <p:spPr>
          <a:xfrm>
            <a:off x="0" y="0"/>
            <a:ext cx="18288000" cy="10287000"/>
          </a:xfrm>
          <a:prstGeom prst="rect">
            <a:avLst/>
          </a:prstGeom>
          <a:noFill/>
          <a:ln>
            <a:noFill/>
          </a:ln>
        </p:spPr>
      </p:pic>
      <p:grpSp>
        <p:nvGrpSpPr>
          <p:cNvPr id="111" name="Google Shape;111;p14"/>
          <p:cNvGrpSpPr/>
          <p:nvPr/>
        </p:nvGrpSpPr>
        <p:grpSpPr>
          <a:xfrm>
            <a:off x="12216745" y="3759200"/>
            <a:ext cx="6667973" cy="6697861"/>
            <a:chOff x="1813" y="0"/>
            <a:chExt cx="809173" cy="812800"/>
          </a:xfrm>
        </p:grpSpPr>
        <p:sp>
          <p:nvSpPr>
            <p:cNvPr id="112" name="Google Shape;112;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114" name="Google Shape;114;p14"/>
          <p:cNvGrpSpPr/>
          <p:nvPr/>
        </p:nvGrpSpPr>
        <p:grpSpPr>
          <a:xfrm>
            <a:off x="5886688" y="3750370"/>
            <a:ext cx="6667973" cy="6697861"/>
            <a:chOff x="1813" y="0"/>
            <a:chExt cx="809173" cy="812800"/>
          </a:xfrm>
        </p:grpSpPr>
        <p:sp>
          <p:nvSpPr>
            <p:cNvPr id="115" name="Google Shape;115;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117" name="Google Shape;117;p14"/>
          <p:cNvGrpSpPr/>
          <p:nvPr/>
        </p:nvGrpSpPr>
        <p:grpSpPr>
          <a:xfrm>
            <a:off x="12215788" y="3589139"/>
            <a:ext cx="6667973" cy="6697861"/>
            <a:chOff x="1813" y="0"/>
            <a:chExt cx="809173" cy="812800"/>
          </a:xfrm>
        </p:grpSpPr>
        <p:sp>
          <p:nvSpPr>
            <p:cNvPr id="118" name="Google Shape;118;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120" name="Google Shape;120;p14"/>
          <p:cNvGrpSpPr/>
          <p:nvPr/>
        </p:nvGrpSpPr>
        <p:grpSpPr>
          <a:xfrm>
            <a:off x="-443369" y="3741539"/>
            <a:ext cx="6667973" cy="6697861"/>
            <a:chOff x="1813" y="0"/>
            <a:chExt cx="809173" cy="812800"/>
          </a:xfrm>
        </p:grpSpPr>
        <p:sp>
          <p:nvSpPr>
            <p:cNvPr id="121" name="Google Shape;12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123" name="Google Shape;123;p14"/>
          <p:cNvGrpSpPr/>
          <p:nvPr/>
        </p:nvGrpSpPr>
        <p:grpSpPr>
          <a:xfrm>
            <a:off x="5810010" y="3589139"/>
            <a:ext cx="6667973" cy="6697861"/>
            <a:chOff x="1813" y="0"/>
            <a:chExt cx="809173" cy="812800"/>
          </a:xfrm>
        </p:grpSpPr>
        <p:sp>
          <p:nvSpPr>
            <p:cNvPr id="124" name="Google Shape;12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126" name="Google Shape;126;p14"/>
          <p:cNvGrpSpPr/>
          <p:nvPr/>
        </p:nvGrpSpPr>
        <p:grpSpPr>
          <a:xfrm>
            <a:off x="-595769" y="3589139"/>
            <a:ext cx="6667973" cy="6697861"/>
            <a:chOff x="1813" y="0"/>
            <a:chExt cx="809173" cy="812800"/>
          </a:xfrm>
        </p:grpSpPr>
        <p:sp>
          <p:nvSpPr>
            <p:cNvPr id="127" name="Google Shape;12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29" name="Google Shape;129;p14"/>
          <p:cNvSpPr txBox="1"/>
          <p:nvPr/>
        </p:nvSpPr>
        <p:spPr>
          <a:xfrm>
            <a:off x="678026" y="800100"/>
            <a:ext cx="16932000" cy="2215991"/>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visibility</a:t>
            </a:r>
            <a:endParaRPr dirty="0"/>
          </a:p>
        </p:txBody>
      </p:sp>
      <p:sp>
        <p:nvSpPr>
          <p:cNvPr id="130" name="Google Shape;130;p14"/>
          <p:cNvSpPr txBox="1"/>
          <p:nvPr/>
        </p:nvSpPr>
        <p:spPr>
          <a:xfrm>
            <a:off x="161237" y="5559425"/>
            <a:ext cx="5245282" cy="538417"/>
          </a:xfrm>
          <a:prstGeom prst="rect">
            <a:avLst/>
          </a:prstGeom>
          <a:noFill/>
          <a:ln>
            <a:noFill/>
          </a:ln>
        </p:spPr>
        <p:txBody>
          <a:bodyPr spcFirstLastPara="1" wrap="square" lIns="0" tIns="0" rIns="0" bIns="0" anchor="t" anchorCtr="0">
            <a:spAutoFit/>
          </a:bodyPr>
          <a:lstStyle/>
          <a:p>
            <a:pPr marL="539749" marR="0" lvl="1" indent="-269874" algn="ctr" rtl="0">
              <a:lnSpc>
                <a:spcPct val="140016"/>
              </a:lnSpc>
              <a:spcBef>
                <a:spcPts val="0"/>
              </a:spcBef>
              <a:spcAft>
                <a:spcPts val="0"/>
              </a:spcAft>
              <a:buClr>
                <a:srgbClr val="000000"/>
              </a:buClr>
              <a:buSzPts val="2499"/>
              <a:buFont typeface="Arial"/>
              <a:buChar char="•"/>
            </a:pPr>
            <a:r>
              <a:rPr lang="uk-UA" sz="2499" b="0" i="0" u="none" strike="noStrike" cap="none" dirty="0">
                <a:solidFill>
                  <a:srgbClr val="000000"/>
                </a:solidFill>
                <a:latin typeface="Montserrat"/>
                <a:ea typeface="Montserrat"/>
                <a:cs typeface="Montserrat"/>
                <a:sym typeface="Montserrat"/>
              </a:rPr>
              <a:t>елемент видимий.</a:t>
            </a:r>
            <a:endParaRPr dirty="0"/>
          </a:p>
        </p:txBody>
      </p:sp>
      <p:sp>
        <p:nvSpPr>
          <p:cNvPr id="131" name="Google Shape;131;p14"/>
          <p:cNvSpPr txBox="1"/>
          <p:nvPr/>
        </p:nvSpPr>
        <p:spPr>
          <a:xfrm>
            <a:off x="829960" y="4656196"/>
            <a:ext cx="3907834" cy="960263"/>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800" b="0" i="0" u="none" strike="noStrike" cap="none" dirty="0">
                <a:solidFill>
                  <a:srgbClr val="000000"/>
                </a:solidFill>
                <a:latin typeface="Montserrat"/>
                <a:ea typeface="Montserrat"/>
                <a:cs typeface="Montserrat"/>
                <a:sym typeface="Montserrat"/>
              </a:rPr>
              <a:t>visible</a:t>
            </a:r>
            <a:endParaRPr dirty="0"/>
          </a:p>
        </p:txBody>
      </p:sp>
      <p:sp>
        <p:nvSpPr>
          <p:cNvPr id="132" name="Google Shape;132;p14"/>
          <p:cNvSpPr txBox="1"/>
          <p:nvPr/>
        </p:nvSpPr>
        <p:spPr>
          <a:xfrm>
            <a:off x="6330251" y="5559425"/>
            <a:ext cx="5627499" cy="1615250"/>
          </a:xfrm>
          <a:prstGeom prst="rect">
            <a:avLst/>
          </a:prstGeom>
          <a:noFill/>
          <a:ln>
            <a:noFill/>
          </a:ln>
        </p:spPr>
        <p:txBody>
          <a:bodyPr spcFirstLastPara="1" wrap="square" lIns="0" tIns="0" rIns="0" bIns="0" anchor="t" anchorCtr="0">
            <a:spAutoFit/>
          </a:bodyPr>
          <a:lstStyle/>
          <a:p>
            <a:pPr marL="539749" marR="0" lvl="1" indent="-269874" algn="ctr" rtl="0">
              <a:lnSpc>
                <a:spcPct val="140016"/>
              </a:lnSpc>
              <a:spcBef>
                <a:spcPts val="0"/>
              </a:spcBef>
              <a:spcAft>
                <a:spcPts val="0"/>
              </a:spcAft>
              <a:buClr>
                <a:srgbClr val="000000"/>
              </a:buClr>
              <a:buSzPts val="2499"/>
              <a:buFont typeface="Arial"/>
              <a:buChar char="•"/>
            </a:pPr>
            <a:r>
              <a:rPr lang="ru-RU" sz="2499" b="0" i="0" u="none" strike="noStrike" cap="none" dirty="0">
                <a:solidFill>
                  <a:srgbClr val="000000"/>
                </a:solidFill>
                <a:latin typeface="Montserrat"/>
                <a:ea typeface="Montserrat"/>
                <a:cs typeface="Montserrat"/>
                <a:sym typeface="Montserrat"/>
              </a:rPr>
              <a:t>елемент не видимий, але зберігає своє місце на сторінці</a:t>
            </a:r>
            <a:endParaRPr dirty="0"/>
          </a:p>
        </p:txBody>
      </p:sp>
      <p:sp>
        <p:nvSpPr>
          <p:cNvPr id="133" name="Google Shape;133;p14"/>
          <p:cNvSpPr txBox="1"/>
          <p:nvPr/>
        </p:nvSpPr>
        <p:spPr>
          <a:xfrm>
            <a:off x="7148658" y="4656196"/>
            <a:ext cx="3907834" cy="90024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dirty="0">
                <a:solidFill>
                  <a:srgbClr val="000000"/>
                </a:solidFill>
                <a:latin typeface="Teko Medium"/>
                <a:ea typeface="Teko Medium"/>
                <a:cs typeface="Teko Medium"/>
                <a:sym typeface="Teko Medium"/>
              </a:rPr>
              <a:t>hidden</a:t>
            </a:r>
            <a:endParaRPr dirty="0"/>
          </a:p>
        </p:txBody>
      </p:sp>
      <p:sp>
        <p:nvSpPr>
          <p:cNvPr id="134" name="Google Shape;134;p14"/>
          <p:cNvSpPr txBox="1"/>
          <p:nvPr/>
        </p:nvSpPr>
        <p:spPr>
          <a:xfrm>
            <a:off x="12960134" y="5568255"/>
            <a:ext cx="5141301" cy="2153666"/>
          </a:xfrm>
          <a:prstGeom prst="rect">
            <a:avLst/>
          </a:prstGeom>
          <a:noFill/>
          <a:ln>
            <a:noFill/>
          </a:ln>
        </p:spPr>
        <p:txBody>
          <a:bodyPr spcFirstLastPara="1" wrap="square" lIns="0" tIns="0" rIns="0" bIns="0" anchor="t" anchorCtr="0">
            <a:spAutoFit/>
          </a:bodyPr>
          <a:lstStyle/>
          <a:p>
            <a:pPr marL="539749" marR="0" lvl="1" indent="-269874" algn="ctr" rtl="0">
              <a:lnSpc>
                <a:spcPct val="140016"/>
              </a:lnSpc>
              <a:spcBef>
                <a:spcPts val="0"/>
              </a:spcBef>
              <a:spcAft>
                <a:spcPts val="0"/>
              </a:spcAft>
              <a:buClr>
                <a:srgbClr val="000000"/>
              </a:buClr>
              <a:buSzPts val="2499"/>
              <a:buFont typeface="Arial"/>
              <a:buChar char="•"/>
            </a:pPr>
            <a:r>
              <a:rPr lang="ru-RU" sz="2499" b="0" i="0" u="none" strike="noStrike" cap="none" dirty="0">
                <a:solidFill>
                  <a:srgbClr val="000000"/>
                </a:solidFill>
                <a:latin typeface="Montserrat"/>
                <a:ea typeface="Montserrat"/>
                <a:cs typeface="Montserrat"/>
                <a:sym typeface="Montserrat"/>
              </a:rPr>
              <a:t>для таблиць. Аналогічно hidden, але також знімає місце, яке займає елемент на сторінці.</a:t>
            </a:r>
            <a:endParaRPr dirty="0"/>
          </a:p>
        </p:txBody>
      </p:sp>
      <p:sp>
        <p:nvSpPr>
          <p:cNvPr id="135" name="Google Shape;135;p14"/>
          <p:cNvSpPr txBox="1"/>
          <p:nvPr/>
        </p:nvSpPr>
        <p:spPr>
          <a:xfrm>
            <a:off x="13571192" y="4656196"/>
            <a:ext cx="3957173" cy="90024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dirty="0">
                <a:solidFill>
                  <a:srgbClr val="000000"/>
                </a:solidFill>
                <a:latin typeface="Teko Medium"/>
                <a:ea typeface="Teko Medium"/>
                <a:cs typeface="Teko Medium"/>
                <a:sym typeface="Teko Medium"/>
              </a:rPr>
              <a:t>collapse</a:t>
            </a:r>
            <a:endParaRPr dirty="0"/>
          </a:p>
        </p:txBody>
      </p:sp>
      <p:cxnSp>
        <p:nvCxnSpPr>
          <p:cNvPr id="136" name="Google Shape;136;p14"/>
          <p:cNvCxnSpPr/>
          <p:nvPr/>
        </p:nvCxnSpPr>
        <p:spPr>
          <a:xfrm>
            <a:off x="5974558" y="2803595"/>
            <a:ext cx="6492240" cy="0"/>
          </a:xfrm>
          <a:prstGeom prst="straightConnector1">
            <a:avLst/>
          </a:prstGeom>
          <a:noFill/>
          <a:ln w="57150" cap="flat" cmpd="sng">
            <a:solidFill>
              <a:srgbClr val="60B3DD"/>
            </a:solidFill>
            <a:prstDash val="solid"/>
            <a:round/>
            <a:headEnd type="none" w="sm" len="sm"/>
            <a:tailEnd type="none" w="sm" len="sm"/>
          </a:ln>
        </p:spPr>
      </p:cxnSp>
      <p:pic>
        <p:nvPicPr>
          <p:cNvPr id="3" name="Picture 2" descr="A picture containing cartoon, toy, bird, red&#10;&#10;Description automatically generated">
            <a:extLst>
              <a:ext uri="{FF2B5EF4-FFF2-40B4-BE49-F238E27FC236}">
                <a16:creationId xmlns:a16="http://schemas.microsoft.com/office/drawing/2014/main" id="{628CE4DE-9A22-99B8-7846-768DA4089D81}"/>
              </a:ext>
            </a:extLst>
          </p:cNvPr>
          <p:cNvPicPr>
            <a:picLocks noChangeAspect="1"/>
          </p:cNvPicPr>
          <p:nvPr/>
        </p:nvPicPr>
        <p:blipFill>
          <a:blip r:embed="rId4"/>
          <a:stretch>
            <a:fillRect/>
          </a:stretch>
        </p:blipFill>
        <p:spPr>
          <a:xfrm>
            <a:off x="1143673" y="6411804"/>
            <a:ext cx="3491660" cy="1983898"/>
          </a:xfrm>
          <a:prstGeom prst="rect">
            <a:avLst/>
          </a:prstGeom>
          <a:ln>
            <a:noFill/>
          </a:ln>
          <a:effectLst>
            <a:softEdge rad="112500"/>
          </a:effectLst>
        </p:spPr>
      </p:pic>
      <p:pic>
        <p:nvPicPr>
          <p:cNvPr id="5" name="Picture 4" descr="A person with a mask on&#10;&#10;Description automatically generated with low confidence">
            <a:extLst>
              <a:ext uri="{FF2B5EF4-FFF2-40B4-BE49-F238E27FC236}">
                <a16:creationId xmlns:a16="http://schemas.microsoft.com/office/drawing/2014/main" id="{85A48773-1563-2FC5-9734-5E8DAD190B85}"/>
              </a:ext>
            </a:extLst>
          </p:cNvPr>
          <p:cNvPicPr>
            <a:picLocks noChangeAspect="1"/>
          </p:cNvPicPr>
          <p:nvPr/>
        </p:nvPicPr>
        <p:blipFill>
          <a:blip r:embed="rId5"/>
          <a:stretch>
            <a:fillRect/>
          </a:stretch>
        </p:blipFill>
        <p:spPr>
          <a:xfrm>
            <a:off x="7906750" y="7196740"/>
            <a:ext cx="2627848" cy="2846283"/>
          </a:xfrm>
          <a:prstGeom prst="rect">
            <a:avLst/>
          </a:prstGeom>
          <a:ln>
            <a:noFill/>
          </a:ln>
          <a:effectLst>
            <a:softEdge rad="112500"/>
          </a:effectLst>
        </p:spPr>
      </p:pic>
      <p:pic>
        <p:nvPicPr>
          <p:cNvPr id="7" name="Picture 6" descr="A person lying on the floor next to a bed&#10;&#10;Description automatically generated with medium confidence">
            <a:extLst>
              <a:ext uri="{FF2B5EF4-FFF2-40B4-BE49-F238E27FC236}">
                <a16:creationId xmlns:a16="http://schemas.microsoft.com/office/drawing/2014/main" id="{6A4842D3-094B-1430-B494-ABA84434966E}"/>
              </a:ext>
            </a:extLst>
          </p:cNvPr>
          <p:cNvPicPr>
            <a:picLocks noChangeAspect="1"/>
          </p:cNvPicPr>
          <p:nvPr/>
        </p:nvPicPr>
        <p:blipFill>
          <a:blip r:embed="rId6"/>
          <a:stretch>
            <a:fillRect/>
          </a:stretch>
        </p:blipFill>
        <p:spPr>
          <a:xfrm>
            <a:off x="14085195" y="7730751"/>
            <a:ext cx="3114675" cy="2314575"/>
          </a:xfrm>
          <a:prstGeom prst="rect">
            <a:avLst/>
          </a:prstGeom>
          <a:ln>
            <a:noFill/>
          </a:ln>
          <a:effectLst>
            <a:softEdge rad="112500"/>
          </a:effectLst>
        </p:spPr>
      </p:pic>
    </p:spTree>
    <p:extLst>
      <p:ext uri="{BB962C8B-B14F-4D97-AF65-F5344CB8AC3E}">
        <p14:creationId xmlns:p14="http://schemas.microsoft.com/office/powerpoint/2010/main" val="388574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Google Shape;630;p38"/>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631" name="Google Shape;631;p38"/>
          <p:cNvSpPr txBox="1"/>
          <p:nvPr/>
        </p:nvSpPr>
        <p:spPr>
          <a:xfrm>
            <a:off x="1028700" y="1019175"/>
            <a:ext cx="16230600" cy="2215991"/>
          </a:xfrm>
          <a:prstGeom prst="rect">
            <a:avLst/>
          </a:prstGeom>
          <a:noFill/>
          <a:ln>
            <a:noFill/>
          </a:ln>
          <a:effectLst>
            <a:outerShdw blurRad="828675" dist="190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a:solidFill>
                  <a:schemeClr val="lt1"/>
                </a:solidFill>
                <a:latin typeface="Teko Medium"/>
                <a:cs typeface="Teko Medium"/>
                <a:sym typeface="Teko Medium"/>
              </a:rPr>
              <a:t>display</a:t>
            </a:r>
            <a:endParaRPr dirty="0"/>
          </a:p>
        </p:txBody>
      </p:sp>
      <p:sp>
        <p:nvSpPr>
          <p:cNvPr id="632" name="Google Shape;632;p38"/>
          <p:cNvSpPr txBox="1"/>
          <p:nvPr/>
        </p:nvSpPr>
        <p:spPr>
          <a:xfrm>
            <a:off x="1028700" y="6000750"/>
            <a:ext cx="33649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dirty="0">
                <a:solidFill>
                  <a:srgbClr val="60B3DD"/>
                </a:solidFill>
                <a:latin typeface="Montserrat"/>
                <a:ea typeface="Montserrat"/>
                <a:cs typeface="Montserrat"/>
                <a:sym typeface="Montserrat"/>
              </a:rPr>
              <a:t>block</a:t>
            </a:r>
            <a:endParaRPr lang="en-US" dirty="0"/>
          </a:p>
        </p:txBody>
      </p:sp>
      <p:sp>
        <p:nvSpPr>
          <p:cNvPr id="633" name="Google Shape;633;p38"/>
          <p:cNvSpPr txBox="1"/>
          <p:nvPr/>
        </p:nvSpPr>
        <p:spPr>
          <a:xfrm>
            <a:off x="1028700" y="6744843"/>
            <a:ext cx="3364925" cy="2154436"/>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ru-RU" sz="2000" b="0" i="0" u="none" strike="noStrike" cap="none" dirty="0">
                <a:solidFill>
                  <a:srgbClr val="FFFFFF"/>
                </a:solidFill>
                <a:latin typeface="Montserrat"/>
                <a:ea typeface="Montserrat"/>
                <a:cs typeface="Montserrat"/>
                <a:sym typeface="Montserrat"/>
              </a:rPr>
              <a:t>елемент займає всю доступну ширину та починається з нового рядка, наприклад, &lt;div&gt; або &lt;p&gt;</a:t>
            </a:r>
            <a:endParaRPr sz="2000" dirty="0"/>
          </a:p>
        </p:txBody>
      </p:sp>
      <p:sp>
        <p:nvSpPr>
          <p:cNvPr id="634" name="Google Shape;634;p38"/>
          <p:cNvSpPr txBox="1"/>
          <p:nvPr/>
        </p:nvSpPr>
        <p:spPr>
          <a:xfrm>
            <a:off x="5317258" y="6000750"/>
            <a:ext cx="33649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dirty="0">
                <a:solidFill>
                  <a:srgbClr val="60B3DD"/>
                </a:solidFill>
                <a:latin typeface="Montserrat"/>
                <a:ea typeface="Montserrat"/>
                <a:cs typeface="Montserrat"/>
                <a:sym typeface="Montserrat"/>
              </a:rPr>
              <a:t>inline</a:t>
            </a:r>
            <a:endParaRPr dirty="0"/>
          </a:p>
        </p:txBody>
      </p:sp>
      <p:sp>
        <p:nvSpPr>
          <p:cNvPr id="635" name="Google Shape;635;p38"/>
          <p:cNvSpPr txBox="1"/>
          <p:nvPr/>
        </p:nvSpPr>
        <p:spPr>
          <a:xfrm>
            <a:off x="5317258" y="6744843"/>
            <a:ext cx="3364925" cy="2585323"/>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ru-RU" sz="2000" b="0" i="0" u="none" strike="noStrike" cap="none" dirty="0">
                <a:solidFill>
                  <a:srgbClr val="FFFFFF"/>
                </a:solidFill>
                <a:latin typeface="Montserrat"/>
                <a:ea typeface="Montserrat"/>
                <a:cs typeface="Montserrat"/>
                <a:sym typeface="Montserrat"/>
              </a:rPr>
              <a:t>елемент відображається в потоці тексту і займає розмір, необхідний для відображення його вмісту, наприклад, &lt;span&gt; або &lt;a&gt;</a:t>
            </a:r>
            <a:endParaRPr sz="2000" dirty="0"/>
          </a:p>
        </p:txBody>
      </p:sp>
      <p:sp>
        <p:nvSpPr>
          <p:cNvPr id="636" name="Google Shape;636;p38"/>
          <p:cNvSpPr txBox="1"/>
          <p:nvPr/>
        </p:nvSpPr>
        <p:spPr>
          <a:xfrm>
            <a:off x="13894375" y="6000750"/>
            <a:ext cx="33649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dirty="0">
                <a:solidFill>
                  <a:srgbClr val="60B3DD"/>
                </a:solidFill>
                <a:latin typeface="Montserrat"/>
                <a:ea typeface="Montserrat"/>
                <a:cs typeface="Montserrat"/>
                <a:sym typeface="Montserrat"/>
              </a:rPr>
              <a:t>none</a:t>
            </a:r>
            <a:endParaRPr dirty="0"/>
          </a:p>
        </p:txBody>
      </p:sp>
      <p:sp>
        <p:nvSpPr>
          <p:cNvPr id="637" name="Google Shape;637;p38"/>
          <p:cNvSpPr txBox="1"/>
          <p:nvPr/>
        </p:nvSpPr>
        <p:spPr>
          <a:xfrm>
            <a:off x="13894375" y="6744843"/>
            <a:ext cx="3364925" cy="2154436"/>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ru-RU" sz="2000" b="0" i="0" u="none" strike="noStrike" cap="none" dirty="0">
                <a:solidFill>
                  <a:srgbClr val="FFFFFF"/>
                </a:solidFill>
                <a:latin typeface="Montserrat"/>
                <a:ea typeface="Montserrat"/>
                <a:cs typeface="Montserrat"/>
                <a:sym typeface="Montserrat"/>
              </a:rPr>
              <a:t>елемент не відображається на сторінці, використовується для приховання елементів</a:t>
            </a:r>
            <a:endParaRPr sz="2000" dirty="0"/>
          </a:p>
        </p:txBody>
      </p:sp>
      <p:sp>
        <p:nvSpPr>
          <p:cNvPr id="638" name="Google Shape;638;p38"/>
          <p:cNvSpPr txBox="1"/>
          <p:nvPr/>
        </p:nvSpPr>
        <p:spPr>
          <a:xfrm>
            <a:off x="9605817" y="6000750"/>
            <a:ext cx="33649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dirty="0">
                <a:solidFill>
                  <a:srgbClr val="60B3DD"/>
                </a:solidFill>
                <a:latin typeface="Montserrat"/>
                <a:ea typeface="Montserrat"/>
                <a:cs typeface="Montserrat"/>
                <a:sym typeface="Montserrat"/>
              </a:rPr>
              <a:t>inline-block</a:t>
            </a:r>
            <a:endParaRPr dirty="0"/>
          </a:p>
        </p:txBody>
      </p:sp>
      <p:sp>
        <p:nvSpPr>
          <p:cNvPr id="639" name="Google Shape;639;p38"/>
          <p:cNvSpPr txBox="1"/>
          <p:nvPr/>
        </p:nvSpPr>
        <p:spPr>
          <a:xfrm>
            <a:off x="9605817" y="6746748"/>
            <a:ext cx="3364925" cy="301621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ru-RU" sz="2000" b="0" i="0" u="none" strike="noStrike" cap="none" dirty="0">
                <a:solidFill>
                  <a:srgbClr val="FFFFFF"/>
                </a:solidFill>
                <a:latin typeface="Montserrat"/>
                <a:ea typeface="Montserrat"/>
                <a:cs typeface="Montserrat"/>
                <a:sym typeface="Montserrat"/>
              </a:rPr>
              <a:t>елемент відображається як блочний, але займає тільки необхідний розмір для відображення його вмісту, наприклад, &lt;button&gt;</a:t>
            </a:r>
            <a:endParaRPr sz="2000" dirty="0"/>
          </a:p>
        </p:txBody>
      </p:sp>
      <p:sp>
        <p:nvSpPr>
          <p:cNvPr id="640" name="Google Shape;640;p38"/>
          <p:cNvSpPr/>
          <p:nvPr/>
        </p:nvSpPr>
        <p:spPr>
          <a:xfrm>
            <a:off x="1029489" y="5294709"/>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38"/>
          <p:cNvSpPr/>
          <p:nvPr/>
        </p:nvSpPr>
        <p:spPr>
          <a:xfrm>
            <a:off x="5319165" y="5275921"/>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38"/>
          <p:cNvSpPr/>
          <p:nvPr/>
        </p:nvSpPr>
        <p:spPr>
          <a:xfrm>
            <a:off x="9606606" y="5282310"/>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43" name="Google Shape;643;p38"/>
          <p:cNvCxnSpPr/>
          <p:nvPr/>
        </p:nvCxnSpPr>
        <p:spPr>
          <a:xfrm rot="-15118">
            <a:off x="1382295" y="5438346"/>
            <a:ext cx="3936102" cy="0"/>
          </a:xfrm>
          <a:prstGeom prst="straightConnector1">
            <a:avLst/>
          </a:prstGeom>
          <a:noFill/>
          <a:ln w="47625" cap="flat" cmpd="sng">
            <a:solidFill>
              <a:srgbClr val="60B3DD"/>
            </a:solidFill>
            <a:prstDash val="solid"/>
            <a:round/>
            <a:headEnd type="none" w="sm" len="sm"/>
            <a:tailEnd type="none" w="sm" len="sm"/>
          </a:ln>
        </p:spPr>
      </p:cxnSp>
      <p:cxnSp>
        <p:nvCxnSpPr>
          <p:cNvPr id="644" name="Google Shape;644;p38"/>
          <p:cNvCxnSpPr/>
          <p:nvPr/>
        </p:nvCxnSpPr>
        <p:spPr>
          <a:xfrm rot="5171">
            <a:off x="5671990" y="5432139"/>
            <a:ext cx="3933830" cy="0"/>
          </a:xfrm>
          <a:prstGeom prst="straightConnector1">
            <a:avLst/>
          </a:prstGeom>
          <a:noFill/>
          <a:ln w="47625" cap="flat" cmpd="sng">
            <a:solidFill>
              <a:srgbClr val="60B3DD"/>
            </a:solidFill>
            <a:prstDash val="solid"/>
            <a:round/>
            <a:headEnd type="none" w="sm" len="sm"/>
            <a:tailEnd type="none" w="sm" len="sm"/>
          </a:ln>
        </p:spPr>
      </p:cxnSp>
      <p:cxnSp>
        <p:nvCxnSpPr>
          <p:cNvPr id="645" name="Google Shape;645;p38"/>
          <p:cNvCxnSpPr/>
          <p:nvPr/>
        </p:nvCxnSpPr>
        <p:spPr>
          <a:xfrm rot="-10256">
            <a:off x="9959423" y="5428916"/>
            <a:ext cx="3934961" cy="0"/>
          </a:xfrm>
          <a:prstGeom prst="straightConnector1">
            <a:avLst/>
          </a:prstGeom>
          <a:noFill/>
          <a:ln w="47625" cap="flat" cmpd="sng">
            <a:solidFill>
              <a:srgbClr val="60B3DD"/>
            </a:solidFill>
            <a:prstDash val="solid"/>
            <a:round/>
            <a:headEnd type="none" w="sm" len="sm"/>
            <a:tailEnd type="none" w="sm" len="sm"/>
          </a:ln>
        </p:spPr>
      </p:cxnSp>
      <p:cxnSp>
        <p:nvCxnSpPr>
          <p:cNvPr id="646" name="Google Shape;646;p38"/>
          <p:cNvCxnSpPr/>
          <p:nvPr/>
        </p:nvCxnSpPr>
        <p:spPr>
          <a:xfrm>
            <a:off x="13522510" y="5422728"/>
            <a:ext cx="3736790" cy="0"/>
          </a:xfrm>
          <a:prstGeom prst="straightConnector1">
            <a:avLst/>
          </a:prstGeom>
          <a:noFill/>
          <a:ln w="47625" cap="flat" cmpd="sng">
            <a:solidFill>
              <a:srgbClr val="60B3DD"/>
            </a:solidFill>
            <a:prstDash val="solid"/>
            <a:round/>
            <a:headEnd type="none" w="sm" len="sm"/>
            <a:tailEnd type="none" w="sm" len="sm"/>
          </a:ln>
        </p:spPr>
      </p:cxnSp>
      <p:sp>
        <p:nvSpPr>
          <p:cNvPr id="647" name="Google Shape;647;p38"/>
          <p:cNvSpPr/>
          <p:nvPr/>
        </p:nvSpPr>
        <p:spPr>
          <a:xfrm>
            <a:off x="13894047" y="5269733"/>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48" name="Google Shape;648;p38"/>
          <p:cNvGrpSpPr/>
          <p:nvPr/>
        </p:nvGrpSpPr>
        <p:grpSpPr>
          <a:xfrm>
            <a:off x="-1922457" y="-1629302"/>
            <a:ext cx="3844909" cy="3862143"/>
            <a:chOff x="1813" y="0"/>
            <a:chExt cx="809173" cy="812800"/>
          </a:xfrm>
        </p:grpSpPr>
        <p:sp>
          <p:nvSpPr>
            <p:cNvPr id="649" name="Google Shape;649;p3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651" name="Google Shape;651;p38"/>
          <p:cNvGrpSpPr/>
          <p:nvPr/>
        </p:nvGrpSpPr>
        <p:grpSpPr>
          <a:xfrm>
            <a:off x="16369363" y="7713345"/>
            <a:ext cx="5549862" cy="5574738"/>
            <a:chOff x="1813" y="0"/>
            <a:chExt cx="809173" cy="812800"/>
          </a:xfrm>
        </p:grpSpPr>
        <p:sp>
          <p:nvSpPr>
            <p:cNvPr id="652" name="Google Shape;652;p3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3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pic>
        <p:nvPicPr>
          <p:cNvPr id="3" name="Picture 2" descr="A picture containing pattern, screenshot, square, pixel&#10;&#10;Description automatically generated">
            <a:extLst>
              <a:ext uri="{FF2B5EF4-FFF2-40B4-BE49-F238E27FC236}">
                <a16:creationId xmlns:a16="http://schemas.microsoft.com/office/drawing/2014/main" id="{B1CCC20C-825F-964C-8F77-5E3E91C1F98A}"/>
              </a:ext>
            </a:extLst>
          </p:cNvPr>
          <p:cNvPicPr>
            <a:picLocks noChangeAspect="1"/>
          </p:cNvPicPr>
          <p:nvPr/>
        </p:nvPicPr>
        <p:blipFill>
          <a:blip r:embed="rId4"/>
          <a:stretch>
            <a:fillRect/>
          </a:stretch>
        </p:blipFill>
        <p:spPr>
          <a:xfrm>
            <a:off x="2333710" y="5913361"/>
            <a:ext cx="754901" cy="754901"/>
          </a:xfrm>
          <a:prstGeom prst="rect">
            <a:avLst/>
          </a:prstGeom>
        </p:spPr>
      </p:pic>
      <p:pic>
        <p:nvPicPr>
          <p:cNvPr id="6" name="Picture 5" descr="A close-up of a logo&#10;&#10;Description automatically generated with medium confidence">
            <a:extLst>
              <a:ext uri="{FF2B5EF4-FFF2-40B4-BE49-F238E27FC236}">
                <a16:creationId xmlns:a16="http://schemas.microsoft.com/office/drawing/2014/main" id="{14DB949D-3AE3-1AFC-BE5C-1528130CA551}"/>
              </a:ext>
            </a:extLst>
          </p:cNvPr>
          <p:cNvPicPr>
            <a:picLocks noChangeAspect="1"/>
          </p:cNvPicPr>
          <p:nvPr/>
        </p:nvPicPr>
        <p:blipFill>
          <a:blip r:embed="rId5"/>
          <a:stretch>
            <a:fillRect/>
          </a:stretch>
        </p:blipFill>
        <p:spPr>
          <a:xfrm>
            <a:off x="6622269" y="5905741"/>
            <a:ext cx="754901" cy="754901"/>
          </a:xfrm>
          <a:prstGeom prst="rect">
            <a:avLst/>
          </a:prstGeom>
        </p:spPr>
      </p:pic>
      <p:pic>
        <p:nvPicPr>
          <p:cNvPr id="7" name="Picture 6" descr="A picture containing pattern, screenshot, square, pixel&#10;&#10;Description automatically generated">
            <a:extLst>
              <a:ext uri="{FF2B5EF4-FFF2-40B4-BE49-F238E27FC236}">
                <a16:creationId xmlns:a16="http://schemas.microsoft.com/office/drawing/2014/main" id="{44DC08E4-4543-45B8-C1CC-FD065B1C5150}"/>
              </a:ext>
            </a:extLst>
          </p:cNvPr>
          <p:cNvPicPr>
            <a:picLocks noChangeAspect="1"/>
          </p:cNvPicPr>
          <p:nvPr/>
        </p:nvPicPr>
        <p:blipFill>
          <a:blip r:embed="rId4"/>
          <a:stretch>
            <a:fillRect/>
          </a:stretch>
        </p:blipFill>
        <p:spPr>
          <a:xfrm>
            <a:off x="12488224" y="6000750"/>
            <a:ext cx="754901" cy="754901"/>
          </a:xfrm>
          <a:prstGeom prst="rect">
            <a:avLst/>
          </a:prstGeom>
        </p:spPr>
      </p:pic>
      <p:pic>
        <p:nvPicPr>
          <p:cNvPr id="8" name="Picture 7" descr="A close-up of a logo&#10;&#10;Description automatically generated with medium confidence">
            <a:extLst>
              <a:ext uri="{FF2B5EF4-FFF2-40B4-BE49-F238E27FC236}">
                <a16:creationId xmlns:a16="http://schemas.microsoft.com/office/drawing/2014/main" id="{1E8296DA-BA7D-55AC-4086-432C1E48725F}"/>
              </a:ext>
            </a:extLst>
          </p:cNvPr>
          <p:cNvPicPr>
            <a:picLocks noChangeAspect="1"/>
          </p:cNvPicPr>
          <p:nvPr/>
        </p:nvPicPr>
        <p:blipFill>
          <a:blip r:embed="rId5"/>
          <a:stretch>
            <a:fillRect/>
          </a:stretch>
        </p:blipFill>
        <p:spPr>
          <a:xfrm>
            <a:off x="12208977" y="5836780"/>
            <a:ext cx="754901" cy="754901"/>
          </a:xfrm>
          <a:prstGeom prst="rect">
            <a:avLst/>
          </a:prstGeom>
        </p:spPr>
      </p:pic>
      <p:pic>
        <p:nvPicPr>
          <p:cNvPr id="10" name="Picture 9" descr="A cartoon panda sitting on a chair with a computer&#10;&#10;Description automatically generated with low confidence">
            <a:extLst>
              <a:ext uri="{FF2B5EF4-FFF2-40B4-BE49-F238E27FC236}">
                <a16:creationId xmlns:a16="http://schemas.microsoft.com/office/drawing/2014/main" id="{D2A0C175-06B9-E624-813C-B1D014AD83D3}"/>
              </a:ext>
            </a:extLst>
          </p:cNvPr>
          <p:cNvPicPr>
            <a:picLocks noChangeAspect="1"/>
          </p:cNvPicPr>
          <p:nvPr/>
        </p:nvPicPr>
        <p:blipFill>
          <a:blip r:embed="rId6"/>
          <a:stretch>
            <a:fillRect/>
          </a:stretch>
        </p:blipFill>
        <p:spPr>
          <a:xfrm>
            <a:off x="15069699" y="5558217"/>
            <a:ext cx="1055834" cy="1186625"/>
          </a:xfrm>
          <a:prstGeom prst="rect">
            <a:avLst/>
          </a:prstGeom>
        </p:spPr>
      </p:pic>
    </p:spTree>
    <p:extLst>
      <p:ext uri="{BB962C8B-B14F-4D97-AF65-F5344CB8AC3E}">
        <p14:creationId xmlns:p14="http://schemas.microsoft.com/office/powerpoint/2010/main" val="190862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1"/>
                                        </p:tgtEl>
                                        <p:attrNameLst>
                                          <p:attrName>style.visibility</p:attrName>
                                        </p:attrNameLst>
                                      </p:cBhvr>
                                      <p:to>
                                        <p:strVal val="visible"/>
                                      </p:to>
                                    </p:set>
                                    <p:animEffect transition="in" filter="fade">
                                      <p:cBhvr>
                                        <p:cTn id="7" dur="500"/>
                                        <p:tgtEl>
                                          <p:spTgt spid="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31"/>
          <p:cNvPicPr preferRelativeResize="0"/>
          <p:nvPr/>
        </p:nvPicPr>
        <p:blipFill rotWithShape="1">
          <a:blip r:embed="rId3">
            <a:alphaModFix/>
          </a:blip>
          <a:srcRect t="21875" b="21874"/>
          <a:stretch/>
        </p:blipFill>
        <p:spPr>
          <a:xfrm>
            <a:off x="0" y="0"/>
            <a:ext cx="18288000" cy="10287000"/>
          </a:xfrm>
          <a:prstGeom prst="rect">
            <a:avLst/>
          </a:prstGeom>
          <a:noFill/>
          <a:ln>
            <a:noFill/>
          </a:ln>
        </p:spPr>
      </p:pic>
      <p:grpSp>
        <p:nvGrpSpPr>
          <p:cNvPr id="481" name="Google Shape;481;p31"/>
          <p:cNvGrpSpPr/>
          <p:nvPr/>
        </p:nvGrpSpPr>
        <p:grpSpPr>
          <a:xfrm>
            <a:off x="527634" y="2667000"/>
            <a:ext cx="17415540" cy="6583680"/>
            <a:chOff x="0" y="-38100"/>
            <a:chExt cx="4586809" cy="1695302"/>
          </a:xfrm>
        </p:grpSpPr>
        <p:sp>
          <p:nvSpPr>
            <p:cNvPr id="482" name="Google Shape;482;p31"/>
            <p:cNvSpPr/>
            <p:nvPr/>
          </p:nvSpPr>
          <p:spPr>
            <a:xfrm>
              <a:off x="0" y="0"/>
              <a:ext cx="4586809" cy="1657202"/>
            </a:xfrm>
            <a:custGeom>
              <a:avLst/>
              <a:gdLst/>
              <a:ahLst/>
              <a:cxnLst/>
              <a:rect l="l" t="t" r="r" b="b"/>
              <a:pathLst>
                <a:path w="4586809" h="1657202" extrusionOk="0">
                  <a:moveTo>
                    <a:pt x="0" y="0"/>
                  </a:moveTo>
                  <a:lnTo>
                    <a:pt x="4586809" y="0"/>
                  </a:lnTo>
                  <a:lnTo>
                    <a:pt x="4586809" y="1657202"/>
                  </a:lnTo>
                  <a:lnTo>
                    <a:pt x="0" y="1657202"/>
                  </a:lnTo>
                  <a:close/>
                </a:path>
              </a:pathLst>
            </a:custGeom>
            <a:solidFill>
              <a:srgbClr val="41B8D5"/>
            </a:solidFill>
            <a:ln>
              <a:noFill/>
            </a:ln>
          </p:spPr>
        </p:sp>
        <p:sp>
          <p:nvSpPr>
            <p:cNvPr id="483" name="Google Shape;483;p3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484" name="Google Shape;484;p31"/>
          <p:cNvGrpSpPr/>
          <p:nvPr/>
        </p:nvGrpSpPr>
        <p:grpSpPr>
          <a:xfrm>
            <a:off x="527634" y="1656080"/>
            <a:ext cx="17221148" cy="7386319"/>
            <a:chOff x="0" y="-38100"/>
            <a:chExt cx="4535611" cy="1695302"/>
          </a:xfrm>
        </p:grpSpPr>
        <p:sp>
          <p:nvSpPr>
            <p:cNvPr id="485" name="Google Shape;485;p31"/>
            <p:cNvSpPr/>
            <p:nvPr/>
          </p:nvSpPr>
          <p:spPr>
            <a:xfrm>
              <a:off x="0" y="0"/>
              <a:ext cx="4535611" cy="1657202"/>
            </a:xfrm>
            <a:custGeom>
              <a:avLst/>
              <a:gdLst/>
              <a:ahLst/>
              <a:cxnLst/>
              <a:rect l="l" t="t" r="r" b="b"/>
              <a:pathLst>
                <a:path w="4535611" h="1657202" extrusionOk="0">
                  <a:moveTo>
                    <a:pt x="0" y="0"/>
                  </a:moveTo>
                  <a:lnTo>
                    <a:pt x="4535611" y="0"/>
                  </a:lnTo>
                  <a:lnTo>
                    <a:pt x="4535611" y="1657202"/>
                  </a:lnTo>
                  <a:lnTo>
                    <a:pt x="0" y="1657202"/>
                  </a:lnTo>
                  <a:close/>
                </a:path>
              </a:pathLst>
            </a:custGeom>
            <a:solidFill>
              <a:srgbClr val="000000"/>
            </a:solidFill>
            <a:ln>
              <a:noFill/>
            </a:ln>
          </p:spPr>
        </p:sp>
        <p:sp>
          <p:nvSpPr>
            <p:cNvPr id="486" name="Google Shape;486;p3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487" name="Google Shape;487;p31"/>
          <p:cNvSpPr txBox="1"/>
          <p:nvPr/>
        </p:nvSpPr>
        <p:spPr>
          <a:xfrm>
            <a:off x="744220" y="2554374"/>
            <a:ext cx="4823460" cy="1846659"/>
          </a:xfrm>
          <a:prstGeom prst="rect">
            <a:avLst/>
          </a:prstGeom>
          <a:noFill/>
          <a:ln>
            <a:noFill/>
          </a:ln>
          <a:effectLst>
            <a:outerShdw blurRad="828675" dist="19050" dir="660000" algn="bl" rotWithShape="0">
              <a:srgbClr val="6CE5E8">
                <a:alpha val="95000"/>
              </a:srgbClr>
            </a:outerShdw>
          </a:effectLst>
        </p:spPr>
        <p:txBody>
          <a:bodyPr spcFirstLastPara="1" wrap="square" lIns="0" tIns="0" rIns="0" bIns="0" anchor="t" anchorCtr="0">
            <a:spAutoFit/>
          </a:bodyPr>
          <a:lstStyle/>
          <a:p>
            <a:pPr lvl="0" algn="ctr"/>
            <a:r>
              <a:rPr lang="uk-UA" sz="6000" dirty="0">
                <a:solidFill>
                  <a:schemeClr val="lt1"/>
                </a:solidFill>
                <a:latin typeface="Teko Medium"/>
                <a:ea typeface="Teko Medium"/>
                <a:cs typeface="Teko Medium"/>
                <a:sym typeface="Teko Medium"/>
              </a:rPr>
              <a:t>наслідування елементів</a:t>
            </a:r>
            <a:endParaRPr sz="6000" dirty="0"/>
          </a:p>
        </p:txBody>
      </p:sp>
      <p:sp>
        <p:nvSpPr>
          <p:cNvPr id="488" name="Google Shape;488;p31"/>
          <p:cNvSpPr txBox="1"/>
          <p:nvPr/>
        </p:nvSpPr>
        <p:spPr>
          <a:xfrm>
            <a:off x="5784266" y="1985141"/>
            <a:ext cx="11274374" cy="689419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uk-UA" sz="2000" b="0" i="0" u="none" strike="noStrike" cap="none" dirty="0">
                <a:solidFill>
                  <a:srgbClr val="FFFFFF"/>
                </a:solidFill>
                <a:latin typeface="Montserrat"/>
                <a:ea typeface="Montserrat"/>
                <a:cs typeface="Montserrat"/>
                <a:sym typeface="Montserrat"/>
              </a:rPr>
              <a:t>Наслідування елементів - це механізм </a:t>
            </a:r>
            <a:r>
              <a:rPr lang="en-US" sz="2000" b="0" i="0" u="none" strike="noStrike" cap="none" dirty="0">
                <a:solidFill>
                  <a:srgbClr val="FFFFFF"/>
                </a:solidFill>
                <a:latin typeface="Montserrat"/>
                <a:ea typeface="Montserrat"/>
                <a:cs typeface="Montserrat"/>
                <a:sym typeface="Montserrat"/>
              </a:rPr>
              <a:t>CSS, </a:t>
            </a:r>
            <a:r>
              <a:rPr lang="uk-UA" sz="2000" b="0" i="0" u="none" strike="noStrike" cap="none" dirty="0">
                <a:solidFill>
                  <a:srgbClr val="FFFFFF"/>
                </a:solidFill>
                <a:latin typeface="Montserrat"/>
                <a:ea typeface="Montserrat"/>
                <a:cs typeface="Montserrat"/>
                <a:sym typeface="Montserrat"/>
              </a:rPr>
              <a:t>який дозволяє задати спільні властивості для групи елементів і використовувати їх для всіх їх дочірніх елементів.</a:t>
            </a:r>
          </a:p>
          <a:p>
            <a:pPr marL="0" marR="0" lvl="0" indent="0" algn="l" rtl="0">
              <a:lnSpc>
                <a:spcPct val="139958"/>
              </a:lnSpc>
              <a:spcBef>
                <a:spcPts val="0"/>
              </a:spcBef>
              <a:spcAft>
                <a:spcPts val="0"/>
              </a:spcAft>
              <a:buNone/>
            </a:pPr>
            <a:r>
              <a:rPr lang="uk-UA" sz="2000" b="0" i="0" u="none" strike="noStrike" cap="none" dirty="0">
                <a:solidFill>
                  <a:srgbClr val="FFFFFF"/>
                </a:solidFill>
                <a:latin typeface="Montserrat"/>
                <a:ea typeface="Montserrat"/>
                <a:cs typeface="Montserrat"/>
                <a:sym typeface="Montserrat"/>
              </a:rPr>
              <a:t>Коли властивість задається для батьківського елемента, всі його дочірні елементи автоматично успадковують цю властивість. Це означає, що якщо ви задаєте властивість для &lt;</a:t>
            </a:r>
            <a:r>
              <a:rPr lang="en-US" sz="2000" b="0" i="0" u="none" strike="noStrike" cap="none" dirty="0">
                <a:solidFill>
                  <a:srgbClr val="FFFFFF"/>
                </a:solidFill>
                <a:latin typeface="Montserrat"/>
                <a:ea typeface="Montserrat"/>
                <a:cs typeface="Montserrat"/>
                <a:sym typeface="Montserrat"/>
              </a:rPr>
              <a:t>body&gt;, </a:t>
            </a:r>
            <a:r>
              <a:rPr lang="uk-UA" sz="2000" b="0" i="0" u="none" strike="noStrike" cap="none" dirty="0">
                <a:solidFill>
                  <a:srgbClr val="FFFFFF"/>
                </a:solidFill>
                <a:latin typeface="Montserrat"/>
                <a:ea typeface="Montserrat"/>
                <a:cs typeface="Montserrat"/>
                <a:sym typeface="Montserrat"/>
              </a:rPr>
              <a:t>то всі елементи на сторінці будуть мати цю властивість, якщо вона не перезаписана властивістю елемента в наборі правил </a:t>
            </a:r>
            <a:r>
              <a:rPr lang="en-US" sz="2000" b="0" i="0" u="none" strike="noStrike" cap="none" dirty="0">
                <a:solidFill>
                  <a:srgbClr val="FFFFFF"/>
                </a:solidFill>
                <a:latin typeface="Montserrat"/>
                <a:ea typeface="Montserrat"/>
                <a:cs typeface="Montserrat"/>
                <a:sym typeface="Montserrat"/>
              </a:rPr>
              <a:t>CSS.</a:t>
            </a:r>
          </a:p>
          <a:p>
            <a:pPr marL="0" marR="0" lvl="0" indent="0" algn="l" rtl="0">
              <a:lnSpc>
                <a:spcPct val="139958"/>
              </a:lnSpc>
              <a:spcBef>
                <a:spcPts val="0"/>
              </a:spcBef>
              <a:spcAft>
                <a:spcPts val="0"/>
              </a:spcAft>
              <a:buNone/>
            </a:pPr>
            <a:r>
              <a:rPr lang="uk-UA" sz="2000" b="0" i="0" u="none" strike="noStrike" cap="none" dirty="0">
                <a:solidFill>
                  <a:srgbClr val="FFFFFF"/>
                </a:solidFill>
                <a:latin typeface="Montserrat"/>
                <a:ea typeface="Montserrat"/>
                <a:cs typeface="Montserrat"/>
                <a:sym typeface="Montserrat"/>
              </a:rPr>
              <a:t>Є кілька властивостей, які не успадковуються від батьківського елемента, наприклад, </a:t>
            </a:r>
            <a:r>
              <a:rPr lang="en-US" sz="2000" b="0" i="0" u="none" strike="noStrike" cap="none" dirty="0">
                <a:solidFill>
                  <a:srgbClr val="FFFFFF"/>
                </a:solidFill>
                <a:latin typeface="Montserrat"/>
                <a:ea typeface="Montserrat"/>
                <a:cs typeface="Montserrat"/>
                <a:sym typeface="Montserrat"/>
              </a:rPr>
              <a:t>border, padding, margin, background-image </a:t>
            </a:r>
            <a:r>
              <a:rPr lang="uk-UA" sz="2000" b="0" i="0" u="none" strike="noStrike" cap="none" dirty="0">
                <a:solidFill>
                  <a:srgbClr val="FFFFFF"/>
                </a:solidFill>
                <a:latin typeface="Montserrat"/>
                <a:ea typeface="Montserrat"/>
                <a:cs typeface="Montserrat"/>
                <a:sym typeface="Montserrat"/>
              </a:rPr>
              <a:t>та інші. Це зроблено для того, щоб забезпечити більшу гнучкість при роботі з макетами та визначенні стилів.</a:t>
            </a:r>
          </a:p>
          <a:p>
            <a:pPr marL="0" marR="0" lvl="0" indent="0" algn="l" rtl="0">
              <a:lnSpc>
                <a:spcPct val="139958"/>
              </a:lnSpc>
              <a:spcBef>
                <a:spcPts val="0"/>
              </a:spcBef>
              <a:spcAft>
                <a:spcPts val="0"/>
              </a:spcAft>
              <a:buNone/>
            </a:pPr>
            <a:r>
              <a:rPr lang="uk-UA" sz="2000" b="0" i="0" u="none" strike="noStrike" cap="none" dirty="0">
                <a:solidFill>
                  <a:srgbClr val="FFFFFF"/>
                </a:solidFill>
                <a:latin typeface="Montserrat"/>
                <a:ea typeface="Montserrat"/>
                <a:cs typeface="Montserrat"/>
                <a:sym typeface="Montserrat"/>
              </a:rPr>
              <a:t>Успадкування можна перервати за допомогою властивості "</a:t>
            </a:r>
            <a:r>
              <a:rPr lang="en-US" sz="2000" b="0" i="0" u="none" strike="noStrike" cap="none" dirty="0">
                <a:solidFill>
                  <a:srgbClr val="FFFFFF"/>
                </a:solidFill>
                <a:latin typeface="Montserrat"/>
                <a:ea typeface="Montserrat"/>
                <a:cs typeface="Montserrat"/>
                <a:sym typeface="Montserrat"/>
              </a:rPr>
              <a:t>inherit", </a:t>
            </a:r>
            <a:r>
              <a:rPr lang="uk-UA" sz="2000" b="0" i="0" u="none" strike="noStrike" cap="none" dirty="0">
                <a:solidFill>
                  <a:srgbClr val="FFFFFF"/>
                </a:solidFill>
                <a:latin typeface="Montserrat"/>
                <a:ea typeface="Montserrat"/>
                <a:cs typeface="Montserrat"/>
                <a:sym typeface="Montserrat"/>
              </a:rPr>
              <a:t>а також за допомогою властивості "</a:t>
            </a:r>
            <a:r>
              <a:rPr lang="en-US" sz="2000" b="0" i="0" u="none" strike="noStrike" cap="none" dirty="0">
                <a:solidFill>
                  <a:srgbClr val="FFFFFF"/>
                </a:solidFill>
                <a:latin typeface="Montserrat"/>
                <a:ea typeface="Montserrat"/>
                <a:cs typeface="Montserrat"/>
                <a:sym typeface="Montserrat"/>
              </a:rPr>
              <a:t>initial", </a:t>
            </a:r>
            <a:r>
              <a:rPr lang="uk-UA" sz="2000" b="0" i="0" u="none" strike="noStrike" cap="none" dirty="0">
                <a:solidFill>
                  <a:srgbClr val="FFFFFF"/>
                </a:solidFill>
                <a:latin typeface="Montserrat"/>
                <a:ea typeface="Montserrat"/>
                <a:cs typeface="Montserrat"/>
                <a:sym typeface="Montserrat"/>
              </a:rPr>
              <a:t>яка задає початкове значення властивості для елемента.</a:t>
            </a:r>
          </a:p>
          <a:p>
            <a:pPr marL="0" marR="0" lvl="0" indent="0" algn="l" rtl="0">
              <a:lnSpc>
                <a:spcPct val="139958"/>
              </a:lnSpc>
              <a:spcBef>
                <a:spcPts val="0"/>
              </a:spcBef>
              <a:spcAft>
                <a:spcPts val="0"/>
              </a:spcAft>
              <a:buNone/>
            </a:pPr>
            <a:r>
              <a:rPr lang="uk-UA" sz="2000" b="0" i="0" u="none" strike="noStrike" cap="none" dirty="0">
                <a:solidFill>
                  <a:srgbClr val="FFFFFF"/>
                </a:solidFill>
                <a:latin typeface="Montserrat"/>
                <a:ea typeface="Montserrat"/>
                <a:cs typeface="Montserrat"/>
                <a:sym typeface="Montserrat"/>
              </a:rPr>
              <a:t>Наслідування в </a:t>
            </a:r>
            <a:r>
              <a:rPr lang="en-US" sz="2000" b="0" i="0" u="none" strike="noStrike" cap="none" dirty="0">
                <a:solidFill>
                  <a:srgbClr val="FFFFFF"/>
                </a:solidFill>
                <a:latin typeface="Montserrat"/>
                <a:ea typeface="Montserrat"/>
                <a:cs typeface="Montserrat"/>
                <a:sym typeface="Montserrat"/>
              </a:rPr>
              <a:t>CSS </a:t>
            </a:r>
            <a:r>
              <a:rPr lang="uk-UA" sz="2000" b="0" i="0" u="none" strike="noStrike" cap="none" dirty="0">
                <a:solidFill>
                  <a:srgbClr val="FFFFFF"/>
                </a:solidFill>
                <a:latin typeface="Montserrat"/>
                <a:ea typeface="Montserrat"/>
                <a:cs typeface="Montserrat"/>
                <a:sym typeface="Montserrat"/>
              </a:rPr>
              <a:t>дозволяє економити час та код, зменшуючи кількість стилів, які потрібно задавати для кожного елемента окремо. Крім того, наслідування може спростити роботу зі стилями великих проектів, коли потрібно змінити стиль для групи елементів.</a:t>
            </a:r>
            <a:endParaRPr lang="uk-UA" sz="2000" dirty="0"/>
          </a:p>
        </p:txBody>
      </p:sp>
      <p:cxnSp>
        <p:nvCxnSpPr>
          <p:cNvPr id="490" name="Google Shape;490;p31"/>
          <p:cNvCxnSpPr>
            <a:cxnSpLocks/>
          </p:cNvCxnSpPr>
          <p:nvPr/>
        </p:nvCxnSpPr>
        <p:spPr>
          <a:xfrm flipV="1">
            <a:off x="5784267" y="2834811"/>
            <a:ext cx="12503733" cy="63291"/>
          </a:xfrm>
          <a:prstGeom prst="straightConnector1">
            <a:avLst/>
          </a:prstGeom>
          <a:noFill/>
          <a:ln w="57150" cap="flat" cmpd="sng">
            <a:solidFill>
              <a:srgbClr val="41B8D5"/>
            </a:solidFill>
            <a:prstDash val="solid"/>
            <a:round/>
            <a:headEnd type="none" w="sm" len="sm"/>
            <a:tailEnd type="none" w="sm" len="sm"/>
          </a:ln>
        </p:spPr>
      </p:cxnSp>
      <p:cxnSp>
        <p:nvCxnSpPr>
          <p:cNvPr id="6" name="Google Shape;490;p31">
            <a:extLst>
              <a:ext uri="{FF2B5EF4-FFF2-40B4-BE49-F238E27FC236}">
                <a16:creationId xmlns:a16="http://schemas.microsoft.com/office/drawing/2014/main" id="{324EFBDB-D4AE-1A19-32F2-88ADF7E6220A}"/>
              </a:ext>
            </a:extLst>
          </p:cNvPr>
          <p:cNvCxnSpPr>
            <a:cxnSpLocks/>
          </p:cNvCxnSpPr>
          <p:nvPr/>
        </p:nvCxnSpPr>
        <p:spPr>
          <a:xfrm flipV="1">
            <a:off x="5784267" y="4481487"/>
            <a:ext cx="12503733" cy="63291"/>
          </a:xfrm>
          <a:prstGeom prst="straightConnector1">
            <a:avLst/>
          </a:prstGeom>
          <a:noFill/>
          <a:ln w="57150" cap="flat" cmpd="sng">
            <a:solidFill>
              <a:srgbClr val="41B8D5"/>
            </a:solidFill>
            <a:prstDash val="solid"/>
            <a:round/>
            <a:headEnd type="none" w="sm" len="sm"/>
            <a:tailEnd type="none" w="sm" len="sm"/>
          </a:ln>
        </p:spPr>
      </p:cxnSp>
      <p:cxnSp>
        <p:nvCxnSpPr>
          <p:cNvPr id="7" name="Google Shape;490;p31">
            <a:extLst>
              <a:ext uri="{FF2B5EF4-FFF2-40B4-BE49-F238E27FC236}">
                <a16:creationId xmlns:a16="http://schemas.microsoft.com/office/drawing/2014/main" id="{DE77E1CE-EEE1-749D-0D3E-F92AC68A263B}"/>
              </a:ext>
            </a:extLst>
          </p:cNvPr>
          <p:cNvCxnSpPr>
            <a:cxnSpLocks/>
          </p:cNvCxnSpPr>
          <p:nvPr/>
        </p:nvCxnSpPr>
        <p:spPr>
          <a:xfrm flipV="1">
            <a:off x="5784267" y="7051967"/>
            <a:ext cx="12503733" cy="63291"/>
          </a:xfrm>
          <a:prstGeom prst="straightConnector1">
            <a:avLst/>
          </a:prstGeom>
          <a:noFill/>
          <a:ln w="57150" cap="flat" cmpd="sng">
            <a:solidFill>
              <a:srgbClr val="41B8D5"/>
            </a:solidFill>
            <a:prstDash val="solid"/>
            <a:round/>
            <a:headEnd type="none" w="sm" len="sm"/>
            <a:tailEnd type="none" w="sm" len="sm"/>
          </a:ln>
        </p:spPr>
      </p:cxnSp>
      <p:pic>
        <p:nvPicPr>
          <p:cNvPr id="9" name="Picture 8" descr="A picture containing text, font, screenshot, logo&#10;&#10;Description automatically generated">
            <a:extLst>
              <a:ext uri="{FF2B5EF4-FFF2-40B4-BE49-F238E27FC236}">
                <a16:creationId xmlns:a16="http://schemas.microsoft.com/office/drawing/2014/main" id="{0567BF98-F4A7-DD43-CA08-13C304FE0FBF}"/>
              </a:ext>
            </a:extLst>
          </p:cNvPr>
          <p:cNvPicPr>
            <a:picLocks noChangeAspect="1"/>
          </p:cNvPicPr>
          <p:nvPr/>
        </p:nvPicPr>
        <p:blipFill>
          <a:blip r:embed="rId4"/>
          <a:stretch>
            <a:fillRect/>
          </a:stretch>
        </p:blipFill>
        <p:spPr>
          <a:xfrm>
            <a:off x="1229360" y="4948004"/>
            <a:ext cx="3641273" cy="3641273"/>
          </a:xfrm>
          <a:prstGeom prst="rect">
            <a:avLst/>
          </a:prstGeom>
        </p:spPr>
      </p:pic>
    </p:spTree>
    <p:extLst>
      <p:ext uri="{BB962C8B-B14F-4D97-AF65-F5344CB8AC3E}">
        <p14:creationId xmlns:p14="http://schemas.microsoft.com/office/powerpoint/2010/main" val="15538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7"/>
                                        </p:tgtEl>
                                        <p:attrNameLst>
                                          <p:attrName>style.visibility</p:attrName>
                                        </p:attrNameLst>
                                      </p:cBhvr>
                                      <p:to>
                                        <p:strVal val="visible"/>
                                      </p:to>
                                    </p:set>
                                    <p:animEffect transition="in" filter="fade">
                                      <p:cBhvr>
                                        <p:cTn id="7" dur="500"/>
                                        <p:tgtEl>
                                          <p:spTgt spid="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1"/>
          <p:cNvPicPr preferRelativeResize="0"/>
          <p:nvPr/>
        </p:nvPicPr>
        <p:blipFill rotWithShape="1">
          <a:blip r:embed="rId3">
            <a:alphaModFix/>
          </a:blip>
          <a:srcRect t="7825" b="7824"/>
          <a:stretch/>
        </p:blipFill>
        <p:spPr>
          <a:xfrm>
            <a:off x="0" y="0"/>
            <a:ext cx="18288000" cy="10287000"/>
          </a:xfrm>
          <a:prstGeom prst="rect">
            <a:avLst/>
          </a:prstGeom>
          <a:noFill/>
          <a:ln>
            <a:noFill/>
          </a:ln>
        </p:spPr>
      </p:pic>
      <p:graphicFrame>
        <p:nvGraphicFramePr>
          <p:cNvPr id="230" name="Google Shape;230;p21"/>
          <p:cNvGraphicFramePr/>
          <p:nvPr>
            <p:extLst>
              <p:ext uri="{D42A27DB-BD31-4B8C-83A1-F6EECF244321}">
                <p14:modId xmlns:p14="http://schemas.microsoft.com/office/powerpoint/2010/main" val="995598705"/>
              </p:ext>
            </p:extLst>
          </p:nvPr>
        </p:nvGraphicFramePr>
        <p:xfrm>
          <a:off x="983855" y="3255808"/>
          <a:ext cx="16275450" cy="6002500"/>
        </p:xfrm>
        <a:graphic>
          <a:graphicData uri="http://schemas.openxmlformats.org/drawingml/2006/table">
            <a:tbl>
              <a:tblPr>
                <a:noFill/>
                <a:tableStyleId>{AE2EDF44-7F8E-4724-8987-9EACE496F446}</a:tableStyleId>
              </a:tblPr>
              <a:tblGrid>
                <a:gridCol w="4197745">
                  <a:extLst>
                    <a:ext uri="{9D8B030D-6E8A-4147-A177-3AD203B41FA5}">
                      <a16:colId xmlns:a16="http://schemas.microsoft.com/office/drawing/2014/main" val="20000"/>
                    </a:ext>
                  </a:extLst>
                </a:gridCol>
                <a:gridCol w="3939980">
                  <a:extLst>
                    <a:ext uri="{9D8B030D-6E8A-4147-A177-3AD203B41FA5}">
                      <a16:colId xmlns:a16="http://schemas.microsoft.com/office/drawing/2014/main" val="20001"/>
                    </a:ext>
                  </a:extLst>
                </a:gridCol>
                <a:gridCol w="4137220">
                  <a:extLst>
                    <a:ext uri="{9D8B030D-6E8A-4147-A177-3AD203B41FA5}">
                      <a16:colId xmlns:a16="http://schemas.microsoft.com/office/drawing/2014/main" val="3406560984"/>
                    </a:ext>
                  </a:extLst>
                </a:gridCol>
                <a:gridCol w="4000505">
                  <a:extLst>
                    <a:ext uri="{9D8B030D-6E8A-4147-A177-3AD203B41FA5}">
                      <a16:colId xmlns:a16="http://schemas.microsoft.com/office/drawing/2014/main" val="20002"/>
                    </a:ext>
                  </a:extLst>
                </a:gridCol>
              </a:tblGrid>
              <a:tr h="3001250">
                <a:tc>
                  <a:txBody>
                    <a:bodyPr/>
                    <a:lstStyle/>
                    <a:p>
                      <a:pPr marL="0" marR="0" lvl="0" indent="0" algn="ctr" rtl="0">
                        <a:lnSpc>
                          <a:spcPct val="140013"/>
                        </a:lnSpc>
                        <a:spcBef>
                          <a:spcPts val="0"/>
                        </a:spcBef>
                        <a:spcAft>
                          <a:spcPts val="0"/>
                        </a:spcAft>
                        <a:buNone/>
                      </a:pPr>
                      <a:r>
                        <a:rPr lang="en-US" sz="2999" b="1" u="none" strike="noStrike" cap="none" dirty="0">
                          <a:solidFill>
                            <a:srgbClr val="6CE5E8"/>
                          </a:solidFill>
                          <a:latin typeface="Teko"/>
                          <a:ea typeface="Teko"/>
                          <a:cs typeface="Teko"/>
                          <a:sym typeface="Teko"/>
                        </a:rPr>
                        <a:t>border-collapse</a:t>
                      </a:r>
                      <a:endParaRPr lang="uk-UA" sz="2999" b="1" u="none" strike="noStrike" cap="none" dirty="0">
                        <a:solidFill>
                          <a:srgbClr val="6CE5E8"/>
                        </a:solidFill>
                        <a:latin typeface="Teko"/>
                        <a:ea typeface="Teko"/>
                        <a:cs typeface="Teko"/>
                        <a:sym typeface="Teko"/>
                      </a:endParaRPr>
                    </a:p>
                    <a:p>
                      <a:pPr marL="0" marR="0" lvl="0" indent="0" algn="ctr" rtl="0">
                        <a:lnSpc>
                          <a:spcPct val="140013"/>
                        </a:lnSpc>
                        <a:spcBef>
                          <a:spcPts val="0"/>
                        </a:spcBef>
                        <a:spcAft>
                          <a:spcPts val="0"/>
                        </a:spcAft>
                        <a:buNone/>
                      </a:pPr>
                      <a:r>
                        <a:rPr lang="ru-RU" sz="2100" u="none" strike="noStrike" cap="none" dirty="0">
                          <a:solidFill>
                            <a:srgbClr val="60B3DD"/>
                          </a:solidFill>
                          <a:latin typeface="Montserrat"/>
                          <a:ea typeface="Montserrat"/>
                          <a:cs typeface="Montserrat"/>
                          <a:sym typeface="Montserrat"/>
                        </a:rPr>
                        <a:t>вказує, як повинні зливатись рамки клітинок таблиці</a:t>
                      </a:r>
                      <a:endParaRPr dirty="0"/>
                    </a:p>
                  </a:txBody>
                  <a:tcPr marL="190500" marR="190500" marT="190500" marB="190500" anchor="ctr">
                    <a:lnL w="38100" cap="flat" cmpd="sng">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2999" b="1" u="none" strike="noStrike" cap="none" dirty="0">
                          <a:solidFill>
                            <a:srgbClr val="6CE5E8"/>
                          </a:solidFill>
                          <a:latin typeface="Teko"/>
                          <a:ea typeface="Teko"/>
                          <a:cs typeface="Teko"/>
                          <a:sym typeface="Teko"/>
                        </a:rPr>
                        <a:t>border-spacing</a:t>
                      </a:r>
                      <a:endParaRPr lang="uk-UA" sz="2999" b="1" u="none" strike="noStrike" cap="none" dirty="0">
                        <a:solidFill>
                          <a:srgbClr val="6CE5E8"/>
                        </a:solidFill>
                        <a:latin typeface="Teko"/>
                        <a:ea typeface="Teko"/>
                        <a:cs typeface="Teko"/>
                        <a:sym typeface="Teko"/>
                      </a:endParaRPr>
                    </a:p>
                    <a:p>
                      <a:pPr marL="0" marR="0" lvl="0" indent="0" algn="ctr" rtl="0">
                        <a:lnSpc>
                          <a:spcPct val="140013"/>
                        </a:lnSpc>
                        <a:spcBef>
                          <a:spcPts val="0"/>
                        </a:spcBef>
                        <a:spcAft>
                          <a:spcPts val="0"/>
                        </a:spcAft>
                        <a:buNone/>
                      </a:pPr>
                      <a:r>
                        <a:rPr lang="ru-RU" sz="2100" u="none" strike="noStrike" cap="none" dirty="0">
                          <a:solidFill>
                            <a:srgbClr val="60B3DD"/>
                          </a:solidFill>
                          <a:latin typeface="Montserrat"/>
                          <a:ea typeface="Montserrat"/>
                          <a:cs typeface="Montserrat"/>
                          <a:sym typeface="Montserrat"/>
                        </a:rPr>
                        <a:t>визначає відстань між рамками клітинок таблиці</a:t>
                      </a:r>
                      <a:endParaRPr dirty="0"/>
                    </a:p>
                  </a:txBody>
                  <a:tcPr marL="190500" marR="190500" marT="190500" marB="190500" anchor="ctr">
                    <a:lnL w="38100" cap="flat" cmpd="sng">
                      <a:solidFill>
                        <a:srgbClr val="60B3DD"/>
                      </a:solidFill>
                      <a:prstDash val="solid"/>
                      <a:round/>
                      <a:headEnd type="none" w="sm" len="sm"/>
                      <a:tailEnd type="none" w="sm" len="sm"/>
                    </a:lnL>
                    <a:lnR w="38100" cap="flat" cmpd="sng" algn="ctr">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2999" b="1" u="none" strike="noStrike" cap="none" dirty="0">
                          <a:solidFill>
                            <a:srgbClr val="6CE5E8"/>
                          </a:solidFill>
                          <a:latin typeface="Teko"/>
                          <a:ea typeface="Teko"/>
                          <a:cs typeface="Teko"/>
                          <a:sym typeface="Teko"/>
                        </a:rPr>
                        <a:t>caption-side </a:t>
                      </a:r>
                      <a:endParaRPr lang="uk-UA" sz="2999" b="1" u="none" strike="noStrike" cap="none" dirty="0">
                        <a:solidFill>
                          <a:srgbClr val="6CE5E8"/>
                        </a:solidFill>
                        <a:latin typeface="Teko"/>
                        <a:ea typeface="Teko"/>
                        <a:cs typeface="Teko"/>
                        <a:sym typeface="Teko"/>
                      </a:endParaRPr>
                    </a:p>
                    <a:p>
                      <a:pPr marL="0" marR="0" lvl="0" indent="0" algn="ctr" rtl="0">
                        <a:lnSpc>
                          <a:spcPct val="140013"/>
                        </a:lnSpc>
                        <a:spcBef>
                          <a:spcPts val="0"/>
                        </a:spcBef>
                        <a:spcAft>
                          <a:spcPts val="0"/>
                        </a:spcAft>
                        <a:buNone/>
                      </a:pPr>
                      <a:r>
                        <a:rPr lang="ru-RU" sz="2100" u="none" strike="noStrike" cap="none" dirty="0">
                          <a:solidFill>
                            <a:srgbClr val="60B3DD"/>
                          </a:solidFill>
                          <a:latin typeface="Montserrat"/>
                          <a:ea typeface="Montserrat"/>
                          <a:cs typeface="Montserrat"/>
                          <a:sym typeface="Montserrat"/>
                        </a:rPr>
                        <a:t> вказує, де має знаходитись заголовок таблиці</a:t>
                      </a:r>
                      <a:endParaRPr dirty="0"/>
                    </a:p>
                  </a:txBody>
                  <a:tcPr marL="190500" marR="190500" marT="190500" marB="190500" anchor="ctr">
                    <a:lnL w="38100" cap="flat" cmpd="sng" algn="ctr">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lgn="ctr">
                      <a:solidFill>
                        <a:srgbClr val="60B3DD"/>
                      </a:solidFill>
                      <a:prstDash val="solid"/>
                      <a:round/>
                      <a:headEnd type="none" w="sm" len="sm"/>
                      <a:tailEnd type="none" w="sm" len="sm"/>
                    </a:lnT>
                    <a:lnB w="38100" cap="flat" cmpd="sng" algn="ctr">
                      <a:solidFill>
                        <a:srgbClr val="60B3DD"/>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2999" b="1" u="none" strike="noStrike" cap="none" dirty="0">
                          <a:solidFill>
                            <a:srgbClr val="6CE5E8"/>
                          </a:solidFill>
                          <a:latin typeface="Teko"/>
                          <a:ea typeface="Teko"/>
                          <a:cs typeface="Teko"/>
                          <a:sym typeface="Teko"/>
                        </a:rPr>
                        <a:t>empty-cells</a:t>
                      </a:r>
                      <a:endParaRPr lang="uk-UA" sz="2999" b="1" u="none" strike="noStrike" cap="none" dirty="0">
                        <a:solidFill>
                          <a:srgbClr val="6CE5E8"/>
                        </a:solidFill>
                        <a:latin typeface="Teko"/>
                        <a:ea typeface="Teko"/>
                        <a:cs typeface="Teko"/>
                        <a:sym typeface="Teko"/>
                      </a:endParaRPr>
                    </a:p>
                    <a:p>
                      <a:pPr marL="0" marR="0" lvl="0" indent="0" algn="ctr" rtl="0">
                        <a:lnSpc>
                          <a:spcPct val="140013"/>
                        </a:lnSpc>
                        <a:spcBef>
                          <a:spcPts val="0"/>
                        </a:spcBef>
                        <a:spcAft>
                          <a:spcPts val="0"/>
                        </a:spcAft>
                        <a:buNone/>
                      </a:pPr>
                      <a:r>
                        <a:rPr lang="ru-RU" sz="2100" u="none" strike="noStrike" cap="none" dirty="0">
                          <a:solidFill>
                            <a:srgbClr val="60B3DD"/>
                          </a:solidFill>
                          <a:latin typeface="Montserrat"/>
                          <a:ea typeface="Montserrat"/>
                          <a:cs typeface="Montserrat"/>
                          <a:sym typeface="Montserrat"/>
                        </a:rPr>
                        <a:t>визначає, як повинні відображатись порожні клітинки таблиці</a:t>
                      </a:r>
                      <a:endParaRPr dirty="0"/>
                    </a:p>
                  </a:txBody>
                  <a:tcPr marL="190500" marR="190500" marT="190500" marB="190500" anchor="ctr">
                    <a:lnL w="38100" cap="flat" cmpd="sng" algn="ctr">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extLst>
                  <a:ext uri="{0D108BD9-81ED-4DB2-BD59-A6C34878D82A}">
                    <a16:rowId xmlns:a16="http://schemas.microsoft.com/office/drawing/2014/main" val="10000"/>
                  </a:ext>
                </a:extLst>
              </a:tr>
              <a:tr h="3001250">
                <a:tc>
                  <a:txBody>
                    <a:bodyPr/>
                    <a:lstStyle/>
                    <a:p>
                      <a:pPr marL="0" marR="0" lvl="0" indent="0" algn="ctr" rtl="0">
                        <a:lnSpc>
                          <a:spcPct val="140013"/>
                        </a:lnSpc>
                        <a:spcBef>
                          <a:spcPts val="0"/>
                        </a:spcBef>
                        <a:spcAft>
                          <a:spcPts val="0"/>
                        </a:spcAft>
                        <a:buNone/>
                      </a:pPr>
                      <a:r>
                        <a:rPr lang="en-US" sz="2999" b="1" u="none" strike="noStrike" cap="none" dirty="0">
                          <a:solidFill>
                            <a:srgbClr val="6CE5E8"/>
                          </a:solidFill>
                          <a:latin typeface="Teko"/>
                          <a:ea typeface="Teko"/>
                          <a:cs typeface="Teko"/>
                          <a:sym typeface="Teko"/>
                        </a:rPr>
                        <a:t>table-layout</a:t>
                      </a:r>
                      <a:endParaRPr lang="uk-UA" sz="2999" b="1" u="none" strike="noStrike" cap="none" dirty="0">
                        <a:solidFill>
                          <a:srgbClr val="6CE5E8"/>
                        </a:solidFill>
                        <a:latin typeface="Teko"/>
                        <a:ea typeface="Teko"/>
                        <a:cs typeface="Teko"/>
                        <a:sym typeface="Teko"/>
                      </a:endParaRPr>
                    </a:p>
                    <a:p>
                      <a:pPr marL="0" marR="0" lvl="0" indent="0" algn="ctr" rtl="0">
                        <a:lnSpc>
                          <a:spcPct val="140013"/>
                        </a:lnSpc>
                        <a:spcBef>
                          <a:spcPts val="0"/>
                        </a:spcBef>
                        <a:spcAft>
                          <a:spcPts val="0"/>
                        </a:spcAft>
                        <a:buNone/>
                      </a:pPr>
                      <a:r>
                        <a:rPr lang="ru-RU" sz="1800" u="none" strike="noStrike" cap="none" dirty="0">
                          <a:solidFill>
                            <a:srgbClr val="60B3DD"/>
                          </a:solidFill>
                          <a:latin typeface="Montserrat"/>
                          <a:ea typeface="Montserrat"/>
                          <a:cs typeface="Montserrat"/>
                          <a:sym typeface="Montserrat"/>
                        </a:rPr>
                        <a:t>визначає, як таблиця повинна відображатись на сторінці, залежно від розміру контейнера і вмісту таблиці</a:t>
                      </a:r>
                      <a:endParaRPr sz="1800" dirty="0"/>
                    </a:p>
                  </a:txBody>
                  <a:tcPr marL="190500" marR="190500" marT="190500" marB="190500" anchor="ctr">
                    <a:lnL w="38100" cap="flat" cmpd="sng">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2999" b="1" u="none" strike="noStrike" cap="none" dirty="0">
                          <a:solidFill>
                            <a:srgbClr val="6CE5E8"/>
                          </a:solidFill>
                          <a:latin typeface="Teko"/>
                          <a:ea typeface="Teko"/>
                          <a:cs typeface="Teko"/>
                          <a:sym typeface="Teko"/>
                        </a:rPr>
                        <a:t>text-align</a:t>
                      </a:r>
                      <a:endParaRPr lang="uk-UA" sz="2999" b="1" u="none" strike="noStrike" cap="none" dirty="0">
                        <a:solidFill>
                          <a:srgbClr val="6CE5E8"/>
                        </a:solidFill>
                        <a:latin typeface="Teko"/>
                        <a:ea typeface="Teko"/>
                        <a:cs typeface="Teko"/>
                        <a:sym typeface="Teko"/>
                      </a:endParaRPr>
                    </a:p>
                    <a:p>
                      <a:pPr marL="0" marR="0" lvl="0" indent="0" algn="ctr" rtl="0">
                        <a:lnSpc>
                          <a:spcPct val="140013"/>
                        </a:lnSpc>
                        <a:spcBef>
                          <a:spcPts val="0"/>
                        </a:spcBef>
                        <a:spcAft>
                          <a:spcPts val="0"/>
                        </a:spcAft>
                        <a:buNone/>
                      </a:pPr>
                      <a:r>
                        <a:rPr lang="ru-RU" sz="2100" u="none" strike="noStrike" cap="none" dirty="0">
                          <a:solidFill>
                            <a:srgbClr val="60B3DD"/>
                          </a:solidFill>
                          <a:latin typeface="Montserrat"/>
                          <a:ea typeface="Montserrat"/>
                          <a:cs typeface="Montserrat"/>
                          <a:sym typeface="Montserrat"/>
                        </a:rPr>
                        <a:t>вирівнює текст всередині клітинок таблиці</a:t>
                      </a:r>
                      <a:endParaRPr dirty="0"/>
                    </a:p>
                  </a:txBody>
                  <a:tcPr marL="190500" marR="190500" marT="190500" marB="190500" anchor="ctr">
                    <a:lnL w="38100" cap="flat" cmpd="sng">
                      <a:solidFill>
                        <a:srgbClr val="60B3DD"/>
                      </a:solidFill>
                      <a:prstDash val="solid"/>
                      <a:round/>
                      <a:headEnd type="none" w="sm" len="sm"/>
                      <a:tailEnd type="none" w="sm" len="sm"/>
                    </a:lnL>
                    <a:lnR w="38100" cap="flat" cmpd="sng" algn="ctr">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2999" b="1" u="none" strike="noStrike" cap="none" dirty="0">
                          <a:solidFill>
                            <a:srgbClr val="6CE5E8"/>
                          </a:solidFill>
                          <a:latin typeface="Teko"/>
                          <a:ea typeface="Teko"/>
                          <a:cs typeface="Teko"/>
                          <a:sym typeface="Teko"/>
                        </a:rPr>
                        <a:t> vertical-align</a:t>
                      </a:r>
                      <a:endParaRPr lang="uk-UA" sz="2999" b="1" u="none" strike="noStrike" cap="none" dirty="0">
                        <a:solidFill>
                          <a:srgbClr val="6CE5E8"/>
                        </a:solidFill>
                        <a:latin typeface="Teko"/>
                        <a:ea typeface="Teko"/>
                        <a:cs typeface="Teko"/>
                        <a:sym typeface="Teko"/>
                      </a:endParaRPr>
                    </a:p>
                    <a:p>
                      <a:pPr marL="0" marR="0" lvl="0" indent="0" algn="ctr" rtl="0">
                        <a:lnSpc>
                          <a:spcPct val="140013"/>
                        </a:lnSpc>
                        <a:spcBef>
                          <a:spcPts val="0"/>
                        </a:spcBef>
                        <a:spcAft>
                          <a:spcPts val="0"/>
                        </a:spcAft>
                        <a:buNone/>
                      </a:pPr>
                      <a:r>
                        <a:rPr lang="ru-RU" sz="2100" u="none" strike="noStrike" cap="none" dirty="0">
                          <a:solidFill>
                            <a:srgbClr val="60B3DD"/>
                          </a:solidFill>
                          <a:latin typeface="Montserrat"/>
                          <a:ea typeface="Montserrat"/>
                          <a:cs typeface="Montserrat"/>
                          <a:sym typeface="Montserrat"/>
                        </a:rPr>
                        <a:t>вирівнює весь вміст клітинок таблиці по вертикалі</a:t>
                      </a:r>
                      <a:endParaRPr dirty="0"/>
                    </a:p>
                  </a:txBody>
                  <a:tcPr marL="190500" marR="190500" marT="190500" marB="190500" anchor="ctr">
                    <a:lnL w="38100" cap="flat" cmpd="sng" algn="ctr">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lgn="ctr">
                      <a:solidFill>
                        <a:srgbClr val="60B3DD"/>
                      </a:solidFill>
                      <a:prstDash val="solid"/>
                      <a:round/>
                      <a:headEnd type="none" w="sm" len="sm"/>
                      <a:tailEnd type="none" w="sm" len="sm"/>
                    </a:lnT>
                    <a:lnB w="38100" cap="flat" cmpd="sng" algn="ctr">
                      <a:solidFill>
                        <a:srgbClr val="60B3DD"/>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2999" b="1" u="none" strike="noStrike" cap="none" dirty="0">
                          <a:solidFill>
                            <a:srgbClr val="6CE5E8"/>
                          </a:solidFill>
                          <a:latin typeface="Teko"/>
                          <a:ea typeface="Teko"/>
                          <a:cs typeface="Teko"/>
                          <a:sym typeface="Teko"/>
                        </a:rPr>
                        <a:t>width</a:t>
                      </a:r>
                      <a:r>
                        <a:rPr lang="uk-UA" sz="2999" b="1" u="none" strike="noStrike" cap="none" dirty="0">
                          <a:solidFill>
                            <a:srgbClr val="6CE5E8"/>
                          </a:solidFill>
                          <a:latin typeface="Teko"/>
                          <a:ea typeface="Teko"/>
                          <a:cs typeface="Teko"/>
                          <a:sym typeface="Teko"/>
                        </a:rPr>
                        <a:t>/</a:t>
                      </a:r>
                      <a:r>
                        <a:rPr lang="en-US" sz="2999" b="1" u="none" strike="noStrike" cap="none" dirty="0">
                          <a:solidFill>
                            <a:srgbClr val="6CE5E8"/>
                          </a:solidFill>
                          <a:latin typeface="Teko"/>
                          <a:ea typeface="Teko"/>
                          <a:cs typeface="Teko"/>
                          <a:sym typeface="Teko"/>
                        </a:rPr>
                        <a:t>height</a:t>
                      </a:r>
                      <a:endParaRPr lang="uk-UA" sz="2999" b="1" u="none" strike="noStrike" cap="none" dirty="0">
                        <a:solidFill>
                          <a:srgbClr val="6CE5E8"/>
                        </a:solidFill>
                        <a:latin typeface="Teko"/>
                        <a:ea typeface="Teko"/>
                        <a:cs typeface="Teko"/>
                        <a:sym typeface="Teko"/>
                      </a:endParaRPr>
                    </a:p>
                    <a:p>
                      <a:pPr marL="0" marR="0" lvl="0" indent="0" algn="ctr" rtl="0">
                        <a:lnSpc>
                          <a:spcPct val="140013"/>
                        </a:lnSpc>
                        <a:spcBef>
                          <a:spcPts val="0"/>
                        </a:spcBef>
                        <a:spcAft>
                          <a:spcPts val="0"/>
                        </a:spcAft>
                        <a:buNone/>
                      </a:pPr>
                      <a:r>
                        <a:rPr lang="ru-RU" sz="2100" u="none" strike="noStrike" cap="none" dirty="0">
                          <a:solidFill>
                            <a:srgbClr val="60B3DD"/>
                          </a:solidFill>
                          <a:latin typeface="Montserrat"/>
                          <a:ea typeface="Montserrat"/>
                          <a:cs typeface="Montserrat"/>
                          <a:sym typeface="Montserrat"/>
                        </a:rPr>
                        <a:t>вказують ширину і висоту таблиці, або окремих комірок</a:t>
                      </a:r>
                      <a:endParaRPr lang="ru-RU" sz="2400" dirty="0"/>
                    </a:p>
                  </a:txBody>
                  <a:tcPr marL="190500" marR="190500" marT="190500" marB="190500" anchor="ctr">
                    <a:lnL w="38100" cap="flat" cmpd="sng" algn="ctr">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31" name="Google Shape;231;p21"/>
          <p:cNvSpPr txBox="1"/>
          <p:nvPr/>
        </p:nvSpPr>
        <p:spPr>
          <a:xfrm>
            <a:off x="4742685" y="1220279"/>
            <a:ext cx="8757785" cy="1274195"/>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uk-UA" sz="6900" dirty="0">
                <a:solidFill>
                  <a:schemeClr val="lt1"/>
                </a:solidFill>
                <a:latin typeface="Teko Medium"/>
                <a:ea typeface="Teko Medium"/>
                <a:cs typeface="Teko Medium"/>
                <a:sym typeface="Teko Medium"/>
              </a:rPr>
              <a:t>Властивості таблиць</a:t>
            </a:r>
            <a:endParaRPr lang="uk-UA" sz="6900" dirty="0"/>
          </a:p>
        </p:txBody>
      </p:sp>
      <p:cxnSp>
        <p:nvCxnSpPr>
          <p:cNvPr id="232" name="Google Shape;232;p21"/>
          <p:cNvCxnSpPr/>
          <p:nvPr/>
        </p:nvCxnSpPr>
        <p:spPr>
          <a:xfrm rot="-29707">
            <a:off x="984032" y="1841136"/>
            <a:ext cx="3758723" cy="0"/>
          </a:xfrm>
          <a:prstGeom prst="straightConnector1">
            <a:avLst/>
          </a:prstGeom>
          <a:noFill/>
          <a:ln w="57150" cap="flat" cmpd="sng">
            <a:solidFill>
              <a:srgbClr val="41B8D5"/>
            </a:solidFill>
            <a:prstDash val="solid"/>
            <a:round/>
            <a:headEnd type="none" w="sm" len="sm"/>
            <a:tailEnd type="none" w="sm" len="sm"/>
          </a:ln>
        </p:spPr>
      </p:cxnSp>
      <p:cxnSp>
        <p:nvCxnSpPr>
          <p:cNvPr id="233" name="Google Shape;233;p21"/>
          <p:cNvCxnSpPr/>
          <p:nvPr/>
        </p:nvCxnSpPr>
        <p:spPr>
          <a:xfrm rot="-29707">
            <a:off x="13500400" y="1885950"/>
            <a:ext cx="3758723" cy="0"/>
          </a:xfrm>
          <a:prstGeom prst="straightConnector1">
            <a:avLst/>
          </a:prstGeom>
          <a:noFill/>
          <a:ln w="57150" cap="flat" cmpd="sng">
            <a:solidFill>
              <a:srgbClr val="41B8D5"/>
            </a:solidFill>
            <a:prstDash val="solid"/>
            <a:round/>
            <a:headEnd type="none" w="sm" len="sm"/>
            <a:tailEnd type="none" w="sm" len="sm"/>
          </a:ln>
        </p:spPr>
      </p:cxnSp>
    </p:spTree>
    <p:extLst>
      <p:ext uri="{BB962C8B-B14F-4D97-AF65-F5344CB8AC3E}">
        <p14:creationId xmlns:p14="http://schemas.microsoft.com/office/powerpoint/2010/main" val="302277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30"/>
          <p:cNvPicPr preferRelativeResize="0"/>
          <p:nvPr/>
        </p:nvPicPr>
        <p:blipFill rotWithShape="1">
          <a:blip r:embed="rId3">
            <a:alphaModFix/>
          </a:blip>
          <a:srcRect t="7825" b="7824"/>
          <a:stretch/>
        </p:blipFill>
        <p:spPr>
          <a:xfrm>
            <a:off x="0" y="-170839"/>
            <a:ext cx="18288000" cy="10287000"/>
          </a:xfrm>
          <a:prstGeom prst="rect">
            <a:avLst/>
          </a:prstGeom>
          <a:noFill/>
          <a:ln>
            <a:noFill/>
          </a:ln>
        </p:spPr>
      </p:pic>
      <p:sp>
        <p:nvSpPr>
          <p:cNvPr id="427" name="Google Shape;427;p30"/>
          <p:cNvSpPr txBox="1"/>
          <p:nvPr/>
        </p:nvSpPr>
        <p:spPr>
          <a:xfrm>
            <a:off x="10798729" y="0"/>
            <a:ext cx="7489271" cy="2954655"/>
          </a:xfrm>
          <a:prstGeom prst="rect">
            <a:avLst/>
          </a:prstGeom>
          <a:noFill/>
          <a:ln>
            <a:noFill/>
          </a:ln>
          <a:effectLst>
            <a:outerShdw blurRad="842963" dist="19050" dir="66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uk-UA" sz="8000">
                <a:solidFill>
                  <a:schemeClr val="lt1"/>
                </a:solidFill>
                <a:latin typeface="Teko Medium"/>
                <a:ea typeface="Teko Medium"/>
                <a:cs typeface="Teko Medium"/>
                <a:sym typeface="Teko Medium"/>
              </a:rPr>
              <a:t>Ідея </a:t>
            </a:r>
            <a:r>
              <a:rPr lang="en-US" sz="8000" dirty="0">
                <a:solidFill>
                  <a:schemeClr val="lt1"/>
                </a:solidFill>
                <a:latin typeface="Teko Medium"/>
                <a:ea typeface="Teko Medium"/>
                <a:cs typeface="Teko Medium"/>
                <a:sym typeface="Teko Medium"/>
              </a:rPr>
              <a:t>F</a:t>
            </a:r>
            <a:r>
              <a:rPr lang="en-US" sz="8000" b="0" i="0" u="none" strike="noStrike" cap="none" dirty="0">
                <a:solidFill>
                  <a:schemeClr val="lt1"/>
                </a:solidFill>
                <a:latin typeface="Teko Medium"/>
                <a:ea typeface="Teko Medium"/>
                <a:cs typeface="Teko Medium"/>
                <a:sym typeface="Teko Medium"/>
              </a:rPr>
              <a:t>lexbox</a:t>
            </a:r>
            <a:endParaRPr lang="uk-UA" sz="8000" b="0" i="0" u="none" strike="noStrike" cap="none" dirty="0">
              <a:solidFill>
                <a:schemeClr val="lt1"/>
              </a:solidFill>
              <a:latin typeface="Teko Medium"/>
              <a:ea typeface="Teko Medium"/>
              <a:cs typeface="Teko Medium"/>
              <a:sym typeface="Teko Medium"/>
            </a:endParaRPr>
          </a:p>
          <a:p>
            <a:pPr lvl="0" algn="ctr">
              <a:lnSpc>
                <a:spcPct val="120000"/>
              </a:lnSpc>
            </a:pPr>
            <a:r>
              <a:rPr lang="uk-UA" sz="8000" dirty="0">
                <a:solidFill>
                  <a:schemeClr val="lt1"/>
                </a:solidFill>
                <a:latin typeface="Teko Medium"/>
                <a:ea typeface="Teko Medium"/>
                <a:cs typeface="Teko Medium"/>
                <a:sym typeface="Teko Medium"/>
              </a:rPr>
              <a:t>і </a:t>
            </a:r>
            <a:r>
              <a:rPr lang="en-US" sz="8000" dirty="0">
                <a:solidFill>
                  <a:schemeClr val="lt1"/>
                </a:solidFill>
                <a:latin typeface="Teko Medium"/>
                <a:ea typeface="Teko Medium"/>
                <a:cs typeface="Teko Medium"/>
                <a:sym typeface="Teko Medium"/>
              </a:rPr>
              <a:t>display</a:t>
            </a:r>
            <a:r>
              <a:rPr lang="en-US" sz="8000" dirty="0">
                <a:solidFill>
                  <a:schemeClr val="lt1"/>
                </a:solidFill>
                <a:latin typeface="Calibri" panose="020F0502020204030204" pitchFamily="34" charset="0"/>
                <a:ea typeface="Teko Medium"/>
                <a:cs typeface="Calibri" panose="020F0502020204030204" pitchFamily="34" charset="0"/>
                <a:sym typeface="Teko Medium"/>
              </a:rPr>
              <a:t>:</a:t>
            </a:r>
            <a:r>
              <a:rPr lang="en-US" sz="8000" dirty="0">
                <a:solidFill>
                  <a:schemeClr val="lt1"/>
                </a:solidFill>
                <a:latin typeface="Teko Medium"/>
                <a:ea typeface="Teko Medium"/>
                <a:cs typeface="Teko Medium"/>
                <a:sym typeface="Teko Medium"/>
              </a:rPr>
              <a:t>flex </a:t>
            </a:r>
            <a:endParaRPr sz="8000" dirty="0"/>
          </a:p>
        </p:txBody>
      </p:sp>
      <p:grpSp>
        <p:nvGrpSpPr>
          <p:cNvPr id="428" name="Google Shape;428;p30"/>
          <p:cNvGrpSpPr/>
          <p:nvPr/>
        </p:nvGrpSpPr>
        <p:grpSpPr>
          <a:xfrm>
            <a:off x="867226" y="668679"/>
            <a:ext cx="7286468" cy="6905383"/>
            <a:chOff x="0" y="0"/>
            <a:chExt cx="5161003" cy="9207172"/>
          </a:xfrm>
        </p:grpSpPr>
        <p:sp>
          <p:nvSpPr>
            <p:cNvPr id="429" name="Google Shape;429;p30"/>
            <p:cNvSpPr txBox="1"/>
            <p:nvPr/>
          </p:nvSpPr>
          <p:spPr>
            <a:xfrm>
              <a:off x="0" y="0"/>
              <a:ext cx="5161003" cy="78790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uk-UA" sz="3200" b="1" dirty="0">
                  <a:solidFill>
                    <a:srgbClr val="60B3DD"/>
                  </a:solidFill>
                  <a:latin typeface="Montserrat"/>
                  <a:sym typeface="Montserrat"/>
                </a:rPr>
                <a:t>Ідея </a:t>
              </a:r>
              <a:r>
                <a:rPr lang="en-US" sz="3200" b="1" dirty="0">
                  <a:solidFill>
                    <a:srgbClr val="60B3DD"/>
                  </a:solidFill>
                  <a:latin typeface="Montserrat"/>
                  <a:sym typeface="Montserrat"/>
                </a:rPr>
                <a:t>Flexbox</a:t>
              </a:r>
              <a:endParaRPr dirty="0"/>
            </a:p>
          </p:txBody>
        </p:sp>
        <p:sp>
          <p:nvSpPr>
            <p:cNvPr id="430" name="Google Shape;430;p30"/>
            <p:cNvSpPr txBox="1"/>
            <p:nvPr/>
          </p:nvSpPr>
          <p:spPr>
            <a:xfrm>
              <a:off x="0" y="934142"/>
              <a:ext cx="5161003" cy="827303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uk-UA" sz="2400" b="0" i="0" u="none" strike="noStrike" cap="none" dirty="0">
                  <a:solidFill>
                    <a:srgbClr val="FFFFFF"/>
                  </a:solidFill>
                  <a:latin typeface="Montserrat"/>
                  <a:ea typeface="Montserrat"/>
                  <a:cs typeface="Montserrat"/>
                  <a:sym typeface="Montserrat"/>
                </a:rPr>
                <a:t>Основним принципом </a:t>
              </a:r>
              <a:r>
                <a:rPr lang="en-US" sz="2400" b="0" i="0" u="none" strike="noStrike" cap="none" dirty="0">
                  <a:solidFill>
                    <a:srgbClr val="FFFFFF"/>
                  </a:solidFill>
                  <a:latin typeface="Montserrat"/>
                  <a:ea typeface="Montserrat"/>
                  <a:cs typeface="Montserrat"/>
                  <a:sym typeface="Montserrat"/>
                </a:rPr>
                <a:t>Flexbox </a:t>
              </a:r>
              <a:r>
                <a:rPr lang="uk-UA" sz="2400" b="0" i="0" u="none" strike="noStrike" cap="none" dirty="0">
                  <a:solidFill>
                    <a:srgbClr val="FFFFFF"/>
                  </a:solidFill>
                  <a:latin typeface="Montserrat"/>
                  <a:ea typeface="Montserrat"/>
                  <a:cs typeface="Montserrat"/>
                  <a:sym typeface="Montserrat"/>
                </a:rPr>
                <a:t>є зробити макети гнучкими та інтуїтивно зрозумілими.</a:t>
              </a:r>
            </a:p>
            <a:p>
              <a:pPr marL="0" marR="0" lvl="0" indent="0" algn="l" rtl="0">
                <a:lnSpc>
                  <a:spcPct val="139958"/>
                </a:lnSpc>
                <a:spcBef>
                  <a:spcPts val="0"/>
                </a:spcBef>
                <a:spcAft>
                  <a:spcPts val="0"/>
                </a:spcAft>
                <a:buNone/>
              </a:pPr>
              <a:r>
                <a:rPr lang="uk-UA" sz="2400" b="0" i="0" u="none" strike="noStrike" cap="none" dirty="0">
                  <a:solidFill>
                    <a:srgbClr val="FFFFFF"/>
                  </a:solidFill>
                  <a:latin typeface="Montserrat"/>
                  <a:ea typeface="Montserrat"/>
                  <a:cs typeface="Montserrat"/>
                  <a:sym typeface="Montserrat"/>
                </a:rPr>
                <a:t>Для досягнення цього він дозволяє контейнерам самостійно вирішувати, як рівномірно розподілити їх дітей, включаючи їх розмір та простір між ними.</a:t>
              </a:r>
              <a:endParaRPr lang="en-US" dirty="0"/>
            </a:p>
          </p:txBody>
        </p:sp>
      </p:grpSp>
      <p:grpSp>
        <p:nvGrpSpPr>
          <p:cNvPr id="13" name="Google Shape;428;p30">
            <a:extLst>
              <a:ext uri="{FF2B5EF4-FFF2-40B4-BE49-F238E27FC236}">
                <a16:creationId xmlns:a16="http://schemas.microsoft.com/office/drawing/2014/main" id="{7D6006F5-35B8-D221-B16E-8D664C349430}"/>
              </a:ext>
            </a:extLst>
          </p:cNvPr>
          <p:cNvGrpSpPr/>
          <p:nvPr/>
        </p:nvGrpSpPr>
        <p:grpSpPr>
          <a:xfrm>
            <a:off x="9360528" y="5930999"/>
            <a:ext cx="8312448" cy="3587551"/>
            <a:chOff x="0" y="0"/>
            <a:chExt cx="5161003" cy="4783398"/>
          </a:xfrm>
        </p:grpSpPr>
        <p:sp>
          <p:nvSpPr>
            <p:cNvPr id="14" name="Google Shape;429;p30">
              <a:extLst>
                <a:ext uri="{FF2B5EF4-FFF2-40B4-BE49-F238E27FC236}">
                  <a16:creationId xmlns:a16="http://schemas.microsoft.com/office/drawing/2014/main" id="{42A7F8B4-A09A-6861-D115-C38DB6AD3F72}"/>
                </a:ext>
              </a:extLst>
            </p:cNvPr>
            <p:cNvSpPr txBox="1"/>
            <p:nvPr/>
          </p:nvSpPr>
          <p:spPr>
            <a:xfrm>
              <a:off x="0" y="0"/>
              <a:ext cx="5161003" cy="78790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a:solidFill>
                    <a:srgbClr val="60B3DD"/>
                  </a:solidFill>
                  <a:latin typeface="Montserrat"/>
                  <a:sym typeface="Montserrat"/>
                </a:rPr>
                <a:t>1</a:t>
              </a:r>
              <a:r>
                <a:rPr lang="uk-UA" sz="3200" b="1" dirty="0">
                  <a:solidFill>
                    <a:srgbClr val="60B3DD"/>
                  </a:solidFill>
                  <a:latin typeface="Montserrat"/>
                  <a:sym typeface="Montserrat"/>
                </a:rPr>
                <a:t>. </a:t>
              </a:r>
              <a:r>
                <a:rPr lang="en-US" sz="3200" b="1" dirty="0">
                  <a:solidFill>
                    <a:srgbClr val="60B3DD"/>
                  </a:solidFill>
                  <a:latin typeface="Montserrat"/>
                  <a:sym typeface="Montserrat"/>
                </a:rPr>
                <a:t>display:flex</a:t>
              </a:r>
              <a:endParaRPr dirty="0"/>
            </a:p>
          </p:txBody>
        </p:sp>
        <p:sp>
          <p:nvSpPr>
            <p:cNvPr id="15" name="Google Shape;430;p30">
              <a:extLst>
                <a:ext uri="{FF2B5EF4-FFF2-40B4-BE49-F238E27FC236}">
                  <a16:creationId xmlns:a16="http://schemas.microsoft.com/office/drawing/2014/main" id="{34AC779C-C1FE-EA23-24B3-4E6130F59187}"/>
                </a:ext>
              </a:extLst>
            </p:cNvPr>
            <p:cNvSpPr txBox="1"/>
            <p:nvPr/>
          </p:nvSpPr>
          <p:spPr>
            <a:xfrm>
              <a:off x="0" y="934142"/>
              <a:ext cx="5161003" cy="3849256"/>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uk-UA" sz="2400" b="0" i="0" u="none" strike="noStrike" cap="none" dirty="0">
                  <a:solidFill>
                    <a:srgbClr val="FFFFFF"/>
                  </a:solidFill>
                  <a:latin typeface="Montserrat"/>
                  <a:ea typeface="Montserrat"/>
                  <a:cs typeface="Montserrat"/>
                  <a:sym typeface="Montserrat"/>
                </a:rPr>
                <a:t>Змінивши </a:t>
              </a:r>
              <a:r>
                <a:rPr lang="en-US" sz="2400" b="0" i="0" u="none" strike="noStrike" cap="none" dirty="0">
                  <a:solidFill>
                    <a:srgbClr val="FFFFFF"/>
                  </a:solidFill>
                  <a:latin typeface="Montserrat"/>
                  <a:ea typeface="Montserrat"/>
                  <a:cs typeface="Montserrat"/>
                  <a:sym typeface="Montserrat"/>
                </a:rPr>
                <a:t>display:block </a:t>
              </a:r>
              <a:r>
                <a:rPr lang="uk-UA" sz="2400" b="0" i="0" u="none" strike="noStrike" cap="none" dirty="0">
                  <a:solidFill>
                    <a:srgbClr val="FFFFFF"/>
                  </a:solidFill>
                  <a:latin typeface="Montserrat"/>
                  <a:ea typeface="Montserrat"/>
                  <a:cs typeface="Montserrat"/>
                  <a:sym typeface="Montserrat"/>
                </a:rPr>
                <a:t>на </a:t>
              </a:r>
              <a:r>
                <a:rPr lang="en-US" sz="2400" b="0" i="0" u="none" strike="noStrike" cap="none" dirty="0">
                  <a:solidFill>
                    <a:srgbClr val="FFFFFF"/>
                  </a:solidFill>
                  <a:latin typeface="Montserrat"/>
                  <a:ea typeface="Montserrat"/>
                  <a:cs typeface="Montserrat"/>
                  <a:sym typeface="Montserrat"/>
                </a:rPr>
                <a:t>display</a:t>
              </a:r>
              <a:r>
                <a:rPr lang="uk-UA" sz="2400" dirty="0">
                  <a:solidFill>
                    <a:srgbClr val="FFFFFF"/>
                  </a:solidFill>
                  <a:latin typeface="Montserrat"/>
                  <a:ea typeface="Montserrat"/>
                  <a:cs typeface="Montserrat"/>
                  <a:sym typeface="Montserrat"/>
                </a:rPr>
                <a:t>:</a:t>
              </a:r>
              <a:r>
                <a:rPr lang="en-US" sz="2400" dirty="0">
                  <a:solidFill>
                    <a:srgbClr val="FFFFFF"/>
                  </a:solidFill>
                  <a:latin typeface="Montserrat"/>
                  <a:ea typeface="Montserrat"/>
                  <a:cs typeface="Montserrat"/>
                  <a:sym typeface="Montserrat"/>
                </a:rPr>
                <a:t>flex, </a:t>
              </a:r>
              <a:r>
                <a:rPr lang="uk-UA" sz="2400" dirty="0">
                  <a:solidFill>
                    <a:srgbClr val="FFFFFF"/>
                  </a:solidFill>
                  <a:latin typeface="Montserrat"/>
                  <a:ea typeface="Montserrat"/>
                  <a:cs typeface="Montserrat"/>
                  <a:sym typeface="Montserrat"/>
                </a:rPr>
                <a:t>ми додали потужну штуку – </a:t>
              </a:r>
              <a:r>
                <a:rPr lang="en-US" sz="2400" dirty="0">
                  <a:solidFill>
                    <a:srgbClr val="FFFFFF"/>
                  </a:solidFill>
                  <a:latin typeface="Montserrat"/>
                  <a:ea typeface="Montserrat"/>
                  <a:cs typeface="Montserrat"/>
                  <a:sym typeface="Montserrat"/>
                </a:rPr>
                <a:t>flex-</a:t>
              </a:r>
              <a:r>
                <a:rPr lang="uk-UA" sz="2400" dirty="0">
                  <a:solidFill>
                    <a:srgbClr val="FFFFFF"/>
                  </a:solidFill>
                  <a:latin typeface="Montserrat"/>
                  <a:ea typeface="Montserrat"/>
                  <a:cs typeface="Montserrat"/>
                  <a:sym typeface="Montserrat"/>
                </a:rPr>
                <a:t>контекст і тепер ми можемо п</a:t>
              </a:r>
              <a:r>
                <a:rPr lang="ru-RU" sz="2400" dirty="0">
                  <a:solidFill>
                    <a:srgbClr val="FFFFFF"/>
                  </a:solidFill>
                  <a:latin typeface="Montserrat"/>
                  <a:ea typeface="Montserrat"/>
                  <a:cs typeface="Montserrat"/>
                  <a:sym typeface="Montserrat"/>
                </a:rPr>
                <a:t>озиціонувати елементи всередині цього контексту, з значно меншими зусиллями, ніж при використанні традиційного CSS.</a:t>
              </a:r>
              <a:endParaRPr lang="uk-UA" sz="2400" dirty="0">
                <a:solidFill>
                  <a:srgbClr val="FFFFFF"/>
                </a:solidFill>
                <a:latin typeface="Montserrat"/>
                <a:ea typeface="Montserrat"/>
                <a:cs typeface="Montserrat"/>
                <a:sym typeface="Montserrat"/>
              </a:endParaRPr>
            </a:p>
            <a:p>
              <a:pPr marL="0" marR="0" lvl="0" indent="0" algn="l" rtl="0">
                <a:lnSpc>
                  <a:spcPct val="139958"/>
                </a:lnSpc>
                <a:spcBef>
                  <a:spcPts val="0"/>
                </a:spcBef>
                <a:spcAft>
                  <a:spcPts val="0"/>
                </a:spcAft>
                <a:buNone/>
              </a:pPr>
              <a:endParaRPr dirty="0"/>
            </a:p>
          </p:txBody>
        </p:sp>
      </p:grpSp>
      <p:pic>
        <p:nvPicPr>
          <p:cNvPr id="23" name="Picture 22" descr="A picture containing screenshot, rectangle, square, colorfulness&#10;&#10;Description automatically generated">
            <a:extLst>
              <a:ext uri="{FF2B5EF4-FFF2-40B4-BE49-F238E27FC236}">
                <a16:creationId xmlns:a16="http://schemas.microsoft.com/office/drawing/2014/main" id="{AA7A12C9-24BC-105E-6AA2-E602A0877A4D}"/>
              </a:ext>
            </a:extLst>
          </p:cNvPr>
          <p:cNvPicPr>
            <a:picLocks noChangeAspect="1"/>
          </p:cNvPicPr>
          <p:nvPr/>
        </p:nvPicPr>
        <p:blipFill>
          <a:blip r:embed="rId4"/>
          <a:stretch>
            <a:fillRect/>
          </a:stretch>
        </p:blipFill>
        <p:spPr>
          <a:xfrm>
            <a:off x="870264" y="5930999"/>
            <a:ext cx="7620000" cy="3286125"/>
          </a:xfrm>
          <a:prstGeom prst="rect">
            <a:avLst/>
          </a:prstGeom>
        </p:spPr>
      </p:pic>
    </p:spTree>
    <p:extLst>
      <p:ext uri="{BB962C8B-B14F-4D97-AF65-F5344CB8AC3E}">
        <p14:creationId xmlns:p14="http://schemas.microsoft.com/office/powerpoint/2010/main" val="321019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914</Words>
  <Application>Microsoft Office PowerPoint</Application>
  <PresentationFormat>Custom</PresentationFormat>
  <Paragraphs>89</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Comic Sans MS</vt:lpstr>
      <vt:lpstr>Teko Medium</vt:lpstr>
      <vt:lpstr>Montserrat</vt:lpstr>
      <vt:lpstr>Arial</vt:lpstr>
      <vt:lpstr>Calibri</vt:lpstr>
      <vt:lpstr>Teko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1</cp:lastModifiedBy>
  <cp:revision>2</cp:revision>
  <dcterms:modified xsi:type="dcterms:W3CDTF">2023-05-14T18:26:12Z</dcterms:modified>
</cp:coreProperties>
</file>